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44"/>
  </p:notesMasterIdLst>
  <p:handoutMasterIdLst>
    <p:handoutMasterId r:id="rId45"/>
  </p:handoutMasterIdLst>
  <p:sldIdLst>
    <p:sldId id="1124" r:id="rId5"/>
    <p:sldId id="1204" r:id="rId6"/>
    <p:sldId id="1205" r:id="rId7"/>
    <p:sldId id="1206" r:id="rId8"/>
    <p:sldId id="1207" r:id="rId9"/>
    <p:sldId id="1208" r:id="rId10"/>
    <p:sldId id="1209" r:id="rId11"/>
    <p:sldId id="1210" r:id="rId12"/>
    <p:sldId id="1193" r:id="rId13"/>
    <p:sldId id="1195" r:id="rId14"/>
    <p:sldId id="1196" r:id="rId15"/>
    <p:sldId id="1197" r:id="rId16"/>
    <p:sldId id="1198" r:id="rId17"/>
    <p:sldId id="1199" r:id="rId18"/>
    <p:sldId id="1201" r:id="rId19"/>
    <p:sldId id="1177" r:id="rId20"/>
    <p:sldId id="1173" r:id="rId21"/>
    <p:sldId id="1175" r:id="rId22"/>
    <p:sldId id="1176" r:id="rId23"/>
    <p:sldId id="1178" r:id="rId24"/>
    <p:sldId id="1182" r:id="rId25"/>
    <p:sldId id="1183" r:id="rId26"/>
    <p:sldId id="1126" r:id="rId27"/>
    <p:sldId id="1127" r:id="rId28"/>
    <p:sldId id="1129" r:id="rId29"/>
    <p:sldId id="1130" r:id="rId30"/>
    <p:sldId id="1131" r:id="rId31"/>
    <p:sldId id="1132" r:id="rId32"/>
    <p:sldId id="1133" r:id="rId33"/>
    <p:sldId id="1134" r:id="rId34"/>
    <p:sldId id="1136" r:id="rId35"/>
    <p:sldId id="1137" r:id="rId36"/>
    <p:sldId id="1138" r:id="rId37"/>
    <p:sldId id="1139" r:id="rId38"/>
    <p:sldId id="1140" r:id="rId39"/>
    <p:sldId id="1144" r:id="rId40"/>
    <p:sldId id="1145" r:id="rId41"/>
    <p:sldId id="1147" r:id="rId42"/>
    <p:sldId id="1211"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densed Quick Template" id="{2266D7F5-89A7-478C-8A43-C1409DDC88B9}">
          <p14:sldIdLst>
            <p14:sldId id="1124"/>
          </p14:sldIdLst>
        </p14:section>
        <p14:section name="WindowsPlatform" id="{20B3B53B-4EA5-4FB6-9A43-D0245666E496}">
          <p14:sldIdLst>
            <p14:sldId id="1204"/>
            <p14:sldId id="1205"/>
            <p14:sldId id="1206"/>
            <p14:sldId id="1207"/>
            <p14:sldId id="1208"/>
            <p14:sldId id="1209"/>
            <p14:sldId id="1210"/>
          </p14:sldIdLst>
        </p14:section>
        <p14:section name="Tiles" id="{565937F2-436B-4BF7-9F0F-8D429D37B4E7}">
          <p14:sldIdLst>
            <p14:sldId id="1193"/>
            <p14:sldId id="1195"/>
            <p14:sldId id="1196"/>
            <p14:sldId id="1197"/>
            <p14:sldId id="1198"/>
            <p14:sldId id="1199"/>
            <p14:sldId id="1201"/>
          </p14:sldIdLst>
        </p14:section>
        <p14:section name="Toast" id="{5E9B490B-DA68-4B91-82AB-6F24DAB308AD}">
          <p14:sldIdLst>
            <p14:sldId id="1177"/>
            <p14:sldId id="1173"/>
            <p14:sldId id="1175"/>
            <p14:sldId id="1176"/>
            <p14:sldId id="1178"/>
            <p14:sldId id="1182"/>
            <p14:sldId id="1183"/>
          </p14:sldIdLst>
        </p14:section>
        <p14:section name="NotificationHub" id="{2CDA8B12-7C23-42AA-8891-3EF99151F0CC}">
          <p14:sldIdLst>
            <p14:sldId id="1126"/>
            <p14:sldId id="1127"/>
            <p14:sldId id="1129"/>
            <p14:sldId id="1130"/>
            <p14:sldId id="1131"/>
            <p14:sldId id="1132"/>
            <p14:sldId id="1133"/>
            <p14:sldId id="1134"/>
            <p14:sldId id="1136"/>
            <p14:sldId id="1137"/>
            <p14:sldId id="1138"/>
            <p14:sldId id="1139"/>
            <p14:sldId id="1140"/>
            <p14:sldId id="1144"/>
            <p14:sldId id="1145"/>
            <p14:sldId id="1147"/>
          </p14:sldIdLst>
        </p14:section>
        <p14:section name="Untitled Section" id="{38046BE7-D619-4A7B-BE8B-CCF3F3A72657}">
          <p14:sldIdLst>
            <p14:sldId id="121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Deepankar Panda (Spectrum Consultants India Pvt)" initials="DP(CIP" lastIdx="2" clrIdx="4">
    <p:extLst>
      <p:ext uri="{19B8F6BF-5375-455C-9EA6-DF929625EA0E}">
        <p15:presenceInfo xmlns:p15="http://schemas.microsoft.com/office/powerpoint/2012/main" userId="S-1-5-21-2146773085-903363285-719344707-1502475" providerId="AD"/>
      </p:ext>
    </p:extLst>
  </p:cmAuthor>
  <p:cmAuthor id="2" name="Deepankar Panda (Spectrum Consultants India Pvt)" initials="DP" lastIdx="5" clrIdx="2"/>
  <p:cmAuthor id="3" name="Christophe Nasarre-Soulier" initials="CN" lastIdx="6" clrIdx="3">
    <p:extLst>
      <p:ext uri="{19B8F6BF-5375-455C-9EA6-DF929625EA0E}">
        <p15:presenceInfo xmlns:p15="http://schemas.microsoft.com/office/powerpoint/2012/main" userId="S-1-5-21-1721254763-462695806-1538882281-313732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0072C6"/>
    <a:srgbClr val="BAD80A"/>
    <a:srgbClr val="9B4F96"/>
    <a:srgbClr val="B4009E"/>
    <a:srgbClr val="505050"/>
    <a:srgbClr val="D2D2D2"/>
    <a:srgbClr val="7FBA00"/>
    <a:srgbClr val="FFFFFF"/>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70772" autoAdjust="0"/>
  </p:normalViewPr>
  <p:slideViewPr>
    <p:cSldViewPr snapToObjects="1">
      <p:cViewPr varScale="1">
        <p:scale>
          <a:sx n="61" d="100"/>
          <a:sy n="61" d="100"/>
        </p:scale>
        <p:origin x="1686" y="60"/>
      </p:cViewPr>
      <p:guideLst/>
    </p:cSldViewPr>
  </p:slideViewPr>
  <p:outlineViewPr>
    <p:cViewPr>
      <p:scale>
        <a:sx n="33" d="100"/>
        <a:sy n="33" d="100"/>
      </p:scale>
      <p:origin x="0" y="-8640"/>
    </p:cViewPr>
  </p:outlin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83" d="100"/>
          <a:sy n="83" d="100"/>
        </p:scale>
        <p:origin x="292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a:t>One Windows</a:t>
          </a:r>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dgm:t>
        <a:bodyPr/>
        <a:lstStyle/>
        <a:p>
          <a:r>
            <a:rPr lang="en-US" b="1" dirty="0"/>
            <a:t>Desktop</a:t>
          </a:r>
          <a:br>
            <a:rPr lang="en-US" b="1" dirty="0"/>
          </a:br>
          <a:r>
            <a:rPr lang="en-US" b="1" dirty="0"/>
            <a:t>SKU</a:t>
          </a:r>
        </a:p>
      </dgm:t>
    </dgm:pt>
    <dgm:pt modelId="{5D2BFA2B-877F-47C4-B1C9-5A8B7AEF8881}" type="parTrans" cxnId="{A9087FFB-4765-4679-A04D-BDD04AE8C59C}">
      <dgm:prSet/>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dgm:t>
        <a:bodyPr/>
        <a:lstStyle/>
        <a:p>
          <a:r>
            <a:rPr lang="en-US" b="1" dirty="0"/>
            <a:t>Mobile</a:t>
          </a:r>
          <a:br>
            <a:rPr lang="en-US" b="1" dirty="0"/>
          </a:br>
          <a:r>
            <a:rPr lang="en-US" b="1" dirty="0"/>
            <a:t>SKU</a:t>
          </a:r>
        </a:p>
      </dgm:t>
    </dgm:pt>
    <dgm:pt modelId="{503B2674-5C66-49E6-8809-99DFDADB6322}" type="parTrans" cxnId="{6FA7FCCF-393B-41E5-A2FF-B7182DF3EAE3}">
      <dgm:prSet/>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dgm:t>
        <a:bodyPr/>
        <a:lstStyle/>
        <a:p>
          <a:r>
            <a:rPr lang="en-US" b="1" dirty="0"/>
            <a:t>Xbox</a:t>
          </a:r>
          <a:br>
            <a:rPr lang="en-US" b="1" dirty="0"/>
          </a:br>
          <a:r>
            <a:rPr lang="en-US" b="1" dirty="0"/>
            <a:t>SKU</a:t>
          </a:r>
        </a:p>
      </dgm:t>
    </dgm:pt>
    <dgm:pt modelId="{3210E1C7-C1FD-4530-98F2-6788F5A70405}" type="parTrans" cxnId="{9424290B-EB4D-4C4E-BF62-CB9B74DFCA4F}">
      <dgm:prSet/>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dgm:t>
        <a:bodyPr/>
        <a:lstStyle/>
        <a:p>
          <a:r>
            <a:rPr lang="en-US" b="1" dirty="0"/>
            <a:t>IoT</a:t>
          </a:r>
          <a:br>
            <a:rPr lang="en-US" b="1" dirty="0"/>
          </a:br>
          <a:r>
            <a:rPr lang="en-US" b="1" dirty="0"/>
            <a:t>SKU</a:t>
          </a:r>
        </a:p>
      </dgm:t>
    </dgm:pt>
    <dgm:pt modelId="{E483F110-A6BC-4DFC-897C-83588DCE9C48}" type="parTrans" cxnId="{C2E419E3-BE05-41E8-BC22-E64E2A945634}">
      <dgm:prSet/>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dgm:t>
        <a:bodyPr/>
        <a:lstStyle/>
        <a:p>
          <a:r>
            <a:rPr lang="en-US" b="1" dirty="0"/>
            <a:t>IoT headless</a:t>
          </a:r>
          <a:br>
            <a:rPr lang="en-US" b="1" dirty="0"/>
          </a:br>
          <a:r>
            <a:rPr lang="en-US" b="1" dirty="0"/>
            <a:t>SKU</a:t>
          </a:r>
        </a:p>
      </dgm:t>
    </dgm:pt>
    <dgm:pt modelId="{163DAC73-E79F-451B-9DCD-74D12241AF83}" type="parTrans" cxnId="{2B4869E1-7533-47CE-8FDD-3A4E4AD5CC6A}">
      <dgm:prSet/>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dgm:t>
        <a:bodyPr/>
        <a:lstStyle/>
        <a:p>
          <a:r>
            <a:rPr lang="en-US" b="1" dirty="0"/>
            <a:t>Surface Hub</a:t>
          </a:r>
          <a:br>
            <a:rPr lang="en-US" b="1" dirty="0"/>
          </a:br>
          <a:r>
            <a:rPr lang="en-US" b="1" dirty="0"/>
            <a:t>SKU</a:t>
          </a:r>
        </a:p>
      </dgm:t>
    </dgm:pt>
    <dgm:pt modelId="{B3433E65-A861-47F5-A568-793728624C2F}" type="parTrans" cxnId="{3844ABC3-99AF-4E85-ADDD-B436B8F86831}">
      <dgm:prSet/>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dgm:t>
        <a:bodyPr/>
        <a:lstStyle/>
        <a:p>
          <a:r>
            <a:rPr lang="en-US" b="1" dirty="0"/>
            <a:t>Holographic</a:t>
          </a:r>
          <a:br>
            <a:rPr lang="en-US" b="1" dirty="0"/>
          </a:br>
          <a:r>
            <a:rPr lang="en-US" b="1" dirty="0"/>
            <a:t>SKU</a:t>
          </a:r>
        </a:p>
      </dgm:t>
    </dgm:pt>
    <dgm:pt modelId="{310A77BB-15FF-4178-9580-D1957D8CAC1D}" type="parTrans" cxnId="{AA5976E9-B519-4188-B135-4424F5C1D6A3}">
      <dgm:prSet/>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a:t>PC</a:t>
          </a:r>
        </a:p>
      </dgm:t>
    </dgm:pt>
    <dgm:pt modelId="{C51E46C3-E7EE-4A88-AE32-CD9A27520A2D}" type="parTrans" cxnId="{07FA8C98-8FCB-4F19-B956-F053A916E27C}">
      <dgm:prSet/>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a:t>Two-in-one</a:t>
          </a:r>
        </a:p>
      </dgm:t>
    </dgm:pt>
    <dgm:pt modelId="{12C3CFE3-ADF0-4FD0-ABCA-0FE04CE1C6ED}" type="parTrans" cxnId="{B80EF1CA-77AF-45F6-821C-F48B47EF20DA}">
      <dgm:prSet/>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a:t>Tablet</a:t>
          </a:r>
        </a:p>
      </dgm:t>
    </dgm:pt>
    <dgm:pt modelId="{25E0E5B6-1B82-403C-B00F-962ACDE16ABD}" type="parTrans" cxnId="{28C4CBE3-F85D-4652-9911-6248FFEC2911}">
      <dgm:prSet/>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a:t>Phablet</a:t>
          </a:r>
        </a:p>
      </dgm:t>
    </dgm:pt>
    <dgm:pt modelId="{C526AF9B-6B38-4F1A-A63F-4A2F10ECC238}" type="parTrans" cxnId="{B0E637B9-3FE6-4A49-BEDC-BF1DC62BD183}">
      <dgm:prSet/>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a:t>Phone</a:t>
          </a:r>
        </a:p>
      </dgm:t>
    </dgm:pt>
    <dgm:pt modelId="{C779DDF6-B29C-495B-B1BA-10C256F09249}" type="parTrans" cxnId="{A5BF6530-7B9A-47F4-B53B-35C1B57996CE}">
      <dgm:prSet/>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a:t>Xbox</a:t>
          </a:r>
        </a:p>
      </dgm:t>
    </dgm:pt>
    <dgm:pt modelId="{7F58225B-D8B3-4DCF-9BF0-CE167538D7C0}" type="parTrans" cxnId="{0A45298B-1C51-4652-A69E-DB2C608CBC9A}">
      <dgm:prSet/>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a:t>Band</a:t>
          </a:r>
        </a:p>
      </dgm:t>
    </dgm:pt>
    <dgm:pt modelId="{7B4FDCD2-B788-4824-B975-7FA55B24D4A0}" type="parTrans" cxnId="{BD9A55A0-DEC5-440F-83AD-BA5D3DC6E06D}">
      <dgm:prSet/>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a:t>Raspberry Pi</a:t>
          </a:r>
        </a:p>
      </dgm:t>
    </dgm:pt>
    <dgm:pt modelId="{BAA803AC-7148-4528-8808-A6F4DBCF1AD9}" type="parTrans" cxnId="{711B5EF7-3548-48A7-B2DF-33B211A9242E}">
      <dgm:prSet/>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a:t>Surface Hub</a:t>
          </a:r>
        </a:p>
      </dgm:t>
    </dgm:pt>
    <dgm:pt modelId="{52A160FB-4D24-481A-A3FD-30667289ED63}" type="parTrans" cxnId="{0D311630-B348-43AD-ADAC-3467CF0CD6D0}">
      <dgm:prSet/>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a:t>HoloLens</a:t>
          </a:r>
        </a:p>
      </dgm:t>
    </dgm:pt>
    <dgm:pt modelId="{E165F015-84C1-40FE-90EE-6A2F58A3226B}" type="parTrans" cxnId="{05C5035C-FA2D-4C65-B483-B9A2C0BD52D6}">
      <dgm:prSet/>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a:t>Home Automation</a:t>
          </a:r>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825806">
        <dgm:presLayoutVars>
          <dgm:chPref val="3"/>
        </dgm:presLayoutVars>
      </dgm:prSet>
      <dgm:spPr/>
    </dgm:pt>
    <dgm:pt modelId="{9E99951C-CB0D-48DB-84BD-7973E5587176}" type="pres">
      <dgm:prSet presAssocID="{0AC8E0ED-A957-4A10-AB40-CF5AE3B65D0F}" presName="rootConnector1" presStyleLbl="node1" presStyleIdx="0" presStyleCnt="0"/>
      <dgm:spPr/>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pt>
    <dgm:pt modelId="{E1C6FBF0-C86A-4785-AD45-A4273F8029B1}" type="pres">
      <dgm:prSet presAssocID="{56FEAB4B-2282-4825-8D26-8564F99771F0}" presName="rootConnector" presStyleLbl="node2" presStyleIdx="0" presStyleCnt="7"/>
      <dgm:spPr/>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pt>
    <dgm:pt modelId="{315B5E2B-BFC9-43D0-AE5A-0A9699FA3AD6}" type="pres">
      <dgm:prSet presAssocID="{E3EAABFA-6FAA-4D67-818B-391A6CB9E533}" presName="rootConnector" presStyleLbl="node3" presStyleIdx="0" presStyleCnt="11"/>
      <dgm:spPr/>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pt>
    <dgm:pt modelId="{CBC00049-2351-43C4-BC1B-091022B26AFB}" type="pres">
      <dgm:prSet presAssocID="{67AC68C4-B8F6-4E23-9DE3-2A4813C2E3FA}" presName="rootConnector" presStyleLbl="node3" presStyleIdx="1" presStyleCnt="11"/>
      <dgm:spPr/>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pt>
    <dgm:pt modelId="{BFECE20F-6DEC-4A29-A108-6772454965E8}" type="pres">
      <dgm:prSet presAssocID="{BB6F77AD-1056-4EC6-8C1A-FC0E863CB5CC}" presName="rootConnector" presStyleLbl="node2" presStyleIdx="1" presStyleCnt="7"/>
      <dgm:spPr/>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pt>
    <dgm:pt modelId="{2A13BC0F-3E52-4546-BBB6-87DBFF97CE35}" type="pres">
      <dgm:prSet presAssocID="{ADE7B611-4DA9-482B-AD3E-47D37E0D2E40}" presName="rootConnector" presStyleLbl="node3" presStyleIdx="2" presStyleCnt="11"/>
      <dgm:spPr/>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pt>
    <dgm:pt modelId="{3A895F64-83EB-4F51-8C96-642000EC88F5}" type="pres">
      <dgm:prSet presAssocID="{ADB3F2E1-7E9F-42E8-9095-8287B913F240}" presName="rootConnector" presStyleLbl="node3" presStyleIdx="3" presStyleCnt="11"/>
      <dgm:spPr/>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pt>
    <dgm:pt modelId="{8E42615D-8290-422D-B214-EE3C5A43BD33}" type="pres">
      <dgm:prSet presAssocID="{2BBDA2E3-500D-4F4E-9D79-96B7EE800291}" presName="rootConnector" presStyleLbl="node3" presStyleIdx="4" presStyleCnt="11"/>
      <dgm:spPr/>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pt>
    <dgm:pt modelId="{A446443D-B05C-43E8-8641-AEC2BA931022}" type="pres">
      <dgm:prSet presAssocID="{024DB868-BF27-48FC-90A2-BC7837878362}" presName="rootConnector" presStyleLbl="node2" presStyleIdx="2" presStyleCnt="7"/>
      <dgm:spPr/>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pt>
    <dgm:pt modelId="{EB1BCEB4-C024-40F7-8665-E2B63EC5FD4F}" type="pres">
      <dgm:prSet presAssocID="{FB810902-2CD0-4153-916F-3ED6FCEF61B9}" presName="rootConnector" presStyleLbl="node3" presStyleIdx="5" presStyleCnt="11"/>
      <dgm:spPr/>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pt>
    <dgm:pt modelId="{91D82B68-28FE-4CD8-B666-2E1115184573}" type="pres">
      <dgm:prSet presAssocID="{649C8CF8-D35E-4753-8CDB-6EAABB5C1ECF}" presName="rootConnector" presStyleLbl="node2" presStyleIdx="3" presStyleCnt="7"/>
      <dgm:spPr/>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pt>
    <dgm:pt modelId="{1118A947-73BD-4340-B309-5DE78CB30B53}" type="pres">
      <dgm:prSet presAssocID="{D6663DCB-8007-4109-9D35-B61FE32F9727}" presName="rootConnector" presStyleLbl="node3" presStyleIdx="6" presStyleCnt="11"/>
      <dgm:spPr/>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pt>
    <dgm:pt modelId="{E6ECAF60-9583-4BE2-AE02-263B044EED2B}" type="pres">
      <dgm:prSet presAssocID="{282BDA18-760F-4DDE-BDDB-C188C1411ADD}" presName="rootConnector" presStyleLbl="node2" presStyleIdx="4" presStyleCnt="7"/>
      <dgm:spPr/>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pt>
    <dgm:pt modelId="{4FB0ED4D-7AAE-4D38-B5B4-8A0013570DE0}" type="pres">
      <dgm:prSet presAssocID="{58FC4F24-1601-4ACB-94D3-094E7EAC4EFA}" presName="rootConnector" presStyleLbl="node3" presStyleIdx="7" presStyleCnt="11"/>
      <dgm:spPr/>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pt>
    <dgm:pt modelId="{53B9ED1B-25B0-42A4-BC16-E11BAD79C262}" type="pres">
      <dgm:prSet presAssocID="{EB17A220-2E7F-4195-A32E-60D6A23B81AD}" presName="rootConnector" presStyleLbl="node3" presStyleIdx="8" presStyleCnt="11"/>
      <dgm:spPr/>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pt>
    <dgm:pt modelId="{8446BF87-9394-4DD5-8148-D0EAFABBFE02}" type="pres">
      <dgm:prSet presAssocID="{775A88C0-CF55-4E23-A516-24F0C7A70574}" presName="rootConnector" presStyleLbl="node2" presStyleIdx="5" presStyleCnt="7"/>
      <dgm:spPr/>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pt>
    <dgm:pt modelId="{C41F05EE-0767-4167-AB48-90F5166518FE}" type="pres">
      <dgm:prSet presAssocID="{BFB397D4-2396-4180-B631-7692F60CBB3B}" presName="rootConnector" presStyleLbl="node3" presStyleIdx="9" presStyleCnt="11"/>
      <dgm:spPr/>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pt>
    <dgm:pt modelId="{F7FBAF29-34EB-4840-8DB0-DAC8D7804C1D}" type="pres">
      <dgm:prSet presAssocID="{07C8A3B1-173D-4B84-8E7B-21039456F513}" presName="rootConnector" presStyleLbl="node2" presStyleIdx="6" presStyleCnt="7"/>
      <dgm:spPr/>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pt>
    <dgm:pt modelId="{B15E9E50-F5DD-4999-8613-20AB8744947E}" type="pres">
      <dgm:prSet presAssocID="{0C2FD135-4B05-4A00-A89C-33E2AB1AD40A}" presName="rootConnector" presStyleLbl="node3" presStyleIdx="10" presStyleCnt="11"/>
      <dgm:spPr/>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784BD46B-5A82-4CAF-91EA-E9099AAF7528}" type="presOf" srcId="{07C8A3B1-173D-4B84-8E7B-21039456F513}" destId="{AFB86023-1A5B-4676-B990-1065FD3F5EB0}" srcOrd="0" destOrd="0" presId="urn:microsoft.com/office/officeart/2005/8/layout/orgChart1"/>
    <dgm:cxn modelId="{711B5EF7-3548-48A7-B2DF-33B211A9242E}" srcId="{282BDA18-760F-4DDE-BDDB-C188C1411ADD}" destId="{58FC4F24-1601-4ACB-94D3-094E7EAC4EFA}" srcOrd="0" destOrd="0" parTransId="{BAA803AC-7148-4528-8808-A6F4DBCF1AD9}" sibTransId="{5BEB38A1-89C1-4DC3-9482-82D1B41235C9}"/>
    <dgm:cxn modelId="{21E1F30B-CF89-4B00-809D-BDBE64D1F916}" type="presOf" srcId="{FB810902-2CD0-4153-916F-3ED6FCEF61B9}" destId="{EB1BCEB4-C024-40F7-8665-E2B63EC5FD4F}" srcOrd="1" destOrd="0" presId="urn:microsoft.com/office/officeart/2005/8/layout/orgChart1"/>
    <dgm:cxn modelId="{C82ED428-0A19-4735-9F44-004D4A165FFE}" type="presOf" srcId="{E165F015-84C1-40FE-90EE-6A2F58A3226B}" destId="{5C1EA618-23F5-4250-8643-9EEAEBBAAECC}" srcOrd="0"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28C4CBE3-F85D-4652-9911-6248FFEC2911}" srcId="{BB6F77AD-1056-4EC6-8C1A-FC0E863CB5CC}" destId="{ADE7B611-4DA9-482B-AD3E-47D37E0D2E40}" srcOrd="0" destOrd="0" parTransId="{25E0E5B6-1B82-403C-B00F-962ACDE16ABD}" sibTransId="{4533E127-A429-4BE7-BACF-E9EB481D3855}"/>
    <dgm:cxn modelId="{D976B464-05B2-4576-9BAA-65C8B8C1AEBE}" type="presOf" srcId="{D6663DCB-8007-4109-9D35-B61FE32F9727}" destId="{577A8D08-77DF-422B-B624-039EB27CBBDD}" srcOrd="0" destOrd="0" presId="urn:microsoft.com/office/officeart/2005/8/layout/orgChart1"/>
    <dgm:cxn modelId="{A5BF6530-7B9A-47F4-B53B-35C1B57996CE}" srcId="{BB6F77AD-1056-4EC6-8C1A-FC0E863CB5CC}" destId="{2BBDA2E3-500D-4F4E-9D79-96B7EE800291}" srcOrd="2" destOrd="0" parTransId="{C779DDF6-B29C-495B-B1BA-10C256F09249}" sibTransId="{3915A228-58C9-4F8B-946E-D9C0F0FD5A72}"/>
    <dgm:cxn modelId="{44305F35-7CA2-4497-9304-7C8145795C2C}" type="presOf" srcId="{7B4FDCD2-B788-4824-B975-7FA55B24D4A0}" destId="{3F651334-D96D-4BE1-99EB-8ACEB0730255}" srcOrd="0" destOrd="0" presId="urn:microsoft.com/office/officeart/2005/8/layout/orgChart1"/>
    <dgm:cxn modelId="{3078391E-091B-4271-94F7-E10CB2E23AC1}" type="presOf" srcId="{B3433E65-A861-47F5-A568-793728624C2F}" destId="{A27C48AC-EF55-479D-9438-AC4DE40D52CF}" srcOrd="0" destOrd="0" presId="urn:microsoft.com/office/officeart/2005/8/layout/orgChart1"/>
    <dgm:cxn modelId="{949D1A55-D5D2-484B-B00F-DDAF1D4F4373}" type="presOf" srcId="{3210E1C7-C1FD-4530-98F2-6788F5A70405}" destId="{DAFE477D-1664-4DDE-8AEC-59132143B985}" srcOrd="0" destOrd="0" presId="urn:microsoft.com/office/officeart/2005/8/layout/orgChart1"/>
    <dgm:cxn modelId="{348250B0-63F5-44B3-9417-C13A7FDE900E}" type="presOf" srcId="{310A77BB-15FF-4178-9580-D1957D8CAC1D}" destId="{58D00A27-55E5-4502-AD23-8BA73E06D7E3}" srcOrd="0" destOrd="0" presId="urn:microsoft.com/office/officeart/2005/8/layout/orgChart1"/>
    <dgm:cxn modelId="{10E2D799-F92A-4389-B365-EA3CEDE5D476}" type="presOf" srcId="{775A88C0-CF55-4E23-A516-24F0C7A70574}" destId="{CED667BA-B54D-4657-8704-D6286F4A8733}" srcOrd="0" destOrd="0" presId="urn:microsoft.com/office/officeart/2005/8/layout/orgChart1"/>
    <dgm:cxn modelId="{3CEEEC3B-D379-4C64-8753-A2B72153AF09}" type="presOf" srcId="{58FC4F24-1601-4ACB-94D3-094E7EAC4EFA}" destId="{209EA2A0-2FC8-4C66-ADB3-CFD62EB58D22}" srcOrd="0" destOrd="0" presId="urn:microsoft.com/office/officeart/2005/8/layout/orgChart1"/>
    <dgm:cxn modelId="{26BCED12-08BC-49A9-B3B5-6FCC14CD9B5B}" type="presOf" srcId="{0C2FD135-4B05-4A00-A89C-33E2AB1AD40A}" destId="{8E387308-5884-476C-A86D-2081CBBA7F30}" srcOrd="0" destOrd="0" presId="urn:microsoft.com/office/officeart/2005/8/layout/orgChart1"/>
    <dgm:cxn modelId="{25BF09D9-35A7-42CA-BE2B-D4347C5C50EB}" type="presOf" srcId="{282BDA18-760F-4DDE-BDDB-C188C1411ADD}" destId="{E6ECAF60-9583-4BE2-AE02-263B044EED2B}" srcOrd="1" destOrd="0" presId="urn:microsoft.com/office/officeart/2005/8/layout/orgChart1"/>
    <dgm:cxn modelId="{6B9334F9-70E8-4DC3-9949-CA36B5111E59}" type="presOf" srcId="{024DB868-BF27-48FC-90A2-BC7837878362}" destId="{A446443D-B05C-43E8-8641-AEC2BA931022}" srcOrd="1" destOrd="0" presId="urn:microsoft.com/office/officeart/2005/8/layout/orgChart1"/>
    <dgm:cxn modelId="{49255C84-F498-416B-9F1D-B593DC632DB3}" type="presOf" srcId="{2BBDA2E3-500D-4F4E-9D79-96B7EE800291}" destId="{8E42615D-8290-422D-B214-EE3C5A43BD33}" srcOrd="1"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9424290B-EB4D-4C4E-BF62-CB9B74DFCA4F}" srcId="{0AC8E0ED-A957-4A10-AB40-CF5AE3B65D0F}" destId="{024DB868-BF27-48FC-90A2-BC7837878362}" srcOrd="2" destOrd="0" parTransId="{3210E1C7-C1FD-4530-98F2-6788F5A70405}" sibTransId="{F6012385-91A9-4FC4-9DCB-510EA00B8D0E}"/>
    <dgm:cxn modelId="{C2E419E3-BE05-41E8-BC22-E64E2A945634}" srcId="{0AC8E0ED-A957-4A10-AB40-CF5AE3B65D0F}" destId="{649C8CF8-D35E-4753-8CDB-6EAABB5C1ECF}" srcOrd="3" destOrd="0" parTransId="{E483F110-A6BC-4DFC-897C-83588DCE9C48}" sibTransId="{834D4B55-A2C9-464C-834D-3AA64D7BC4D4}"/>
    <dgm:cxn modelId="{084079F7-74C9-4028-B91A-B89C2826F565}" type="presOf" srcId="{ADE7B611-4DA9-482B-AD3E-47D37E0D2E40}" destId="{2A13BC0F-3E52-4546-BBB6-87DBFF97CE35}" srcOrd="1"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541A14CF-C9B8-448A-B64D-A6F0351E4807}" srcId="{282BDA18-760F-4DDE-BDDB-C188C1411ADD}" destId="{EB17A220-2E7F-4195-A32E-60D6A23B81AD}" srcOrd="1" destOrd="0" parTransId="{D5C06BE2-0860-4ACA-AD7A-7BB7801D5C2B}" sibTransId="{60C4554C-6917-4529-B64F-5EB511E95AD6}"/>
    <dgm:cxn modelId="{FD6B89E0-74CC-44A6-A378-1A10630B7A8B}" type="presOf" srcId="{0AC8E0ED-A957-4A10-AB40-CF5AE3B65D0F}" destId="{46174BFA-86FB-40C4-9C21-0BA1745A5524}" srcOrd="0" destOrd="0" presId="urn:microsoft.com/office/officeart/2005/8/layout/orgChart1"/>
    <dgm:cxn modelId="{029EA676-E015-4DCE-96D9-FA16A1D5CC1D}" type="presOf" srcId="{775A88C0-CF55-4E23-A516-24F0C7A70574}" destId="{8446BF87-9394-4DD5-8148-D0EAFABBFE02}" srcOrd="1" destOrd="0" presId="urn:microsoft.com/office/officeart/2005/8/layout/orgChart1"/>
    <dgm:cxn modelId="{4BAC5E4F-6A62-46A7-8D52-853724E2DBF5}" type="presOf" srcId="{56FEAB4B-2282-4825-8D26-8564F99771F0}" destId="{E1C6FBF0-C86A-4785-AD45-A4273F8029B1}" srcOrd="1" destOrd="0" presId="urn:microsoft.com/office/officeart/2005/8/layout/orgChart1"/>
    <dgm:cxn modelId="{DB3E5DE6-D3FA-4650-9270-BFEEFB7D34EF}" type="presOf" srcId="{024DB868-BF27-48FC-90A2-BC7837878362}" destId="{3BBDBC3E-68A9-4B8B-AF79-06C1BDDF1359}" srcOrd="0" destOrd="0" presId="urn:microsoft.com/office/officeart/2005/8/layout/orgChart1"/>
    <dgm:cxn modelId="{933938C6-3C57-416A-A254-E1379B3C83FB}" type="presOf" srcId="{163DAC73-E79F-451B-9DCD-74D12241AF83}" destId="{B3372685-9000-42DA-916C-636A2888807D}" srcOrd="0" destOrd="0" presId="urn:microsoft.com/office/officeart/2005/8/layout/orgChart1"/>
    <dgm:cxn modelId="{9C99FF31-3BCB-4D92-973C-AFFDEBA9C0D6}" type="presOf" srcId="{BB6F77AD-1056-4EC6-8C1A-FC0E863CB5CC}" destId="{D1B9F142-2140-4775-A9B0-17DC12813460}" srcOrd="0"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B5B72E96-DEA9-4347-9D61-5A7CDAD18EC3}" type="presOf" srcId="{25E0E5B6-1B82-403C-B00F-962ACDE16ABD}" destId="{1952C184-3005-45C5-8E51-D21099A9E8A1}" srcOrd="0" destOrd="0" presId="urn:microsoft.com/office/officeart/2005/8/layout/orgChart1"/>
    <dgm:cxn modelId="{1374DE27-1D62-4A9C-B7E1-A3A76EA37DF8}" type="presOf" srcId="{EB17A220-2E7F-4195-A32E-60D6A23B81AD}" destId="{B3C86468-A461-40A6-99BD-FE6C9A9B679C}" srcOrd="0" destOrd="0" presId="urn:microsoft.com/office/officeart/2005/8/layout/orgChart1"/>
    <dgm:cxn modelId="{994D5E17-3A40-4DFF-AAD8-8A7816FD38DE}" type="presOf" srcId="{BAA803AC-7148-4528-8808-A6F4DBCF1AD9}" destId="{1F24BB10-C223-4313-B27F-B22B096A44BB}" srcOrd="0" destOrd="0" presId="urn:microsoft.com/office/officeart/2005/8/layout/orgChart1"/>
    <dgm:cxn modelId="{F102FEFC-21F0-43AF-A2F2-E9D309D04E6B}" type="presOf" srcId="{2BBDA2E3-500D-4F4E-9D79-96B7EE800291}" destId="{7A7C9D79-9CDD-429F-BCDF-8F5D6271BB35}" srcOrd="0" destOrd="0" presId="urn:microsoft.com/office/officeart/2005/8/layout/orgChart1"/>
    <dgm:cxn modelId="{B6074F3D-39A9-4218-86CF-300A3F7A6A6A}" type="presOf" srcId="{503B2674-5C66-49E6-8809-99DFDADB6322}" destId="{A6816227-FE67-4AFA-998D-764C81983B9A}" srcOrd="0" destOrd="0" presId="urn:microsoft.com/office/officeart/2005/8/layout/orgChart1"/>
    <dgm:cxn modelId="{F56E012F-F9F7-4C74-94A7-A3750B0ED1E6}" type="presOf" srcId="{D5C06BE2-0860-4ACA-AD7A-7BB7801D5C2B}" destId="{040FA375-1DAC-451B-9006-6D2AEC512B53}" srcOrd="0"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246EA040-F742-482B-9B42-BA03836C0003}" type="presOf" srcId="{67AC68C4-B8F6-4E23-9DE3-2A4813C2E3FA}" destId="{C5B07D43-9EE9-4854-9D4F-E8DAF99ED14C}" srcOrd="0" destOrd="0" presId="urn:microsoft.com/office/officeart/2005/8/layout/orgChart1"/>
    <dgm:cxn modelId="{7EDBAF2A-E31E-4C8E-9C8A-4712A018A218}" type="presOf" srcId="{E3EAABFA-6FAA-4D67-818B-391A6CB9E533}" destId="{315B5E2B-BFC9-43D0-AE5A-0A9699FA3AD6}" srcOrd="1" destOrd="0" presId="urn:microsoft.com/office/officeart/2005/8/layout/orgChart1"/>
    <dgm:cxn modelId="{3844ABC3-99AF-4E85-ADDD-B436B8F86831}" srcId="{0AC8E0ED-A957-4A10-AB40-CF5AE3B65D0F}" destId="{775A88C0-CF55-4E23-A516-24F0C7A70574}" srcOrd="5" destOrd="0" parTransId="{B3433E65-A861-47F5-A568-793728624C2F}" sibTransId="{B9B17653-017E-41B4-9DF5-E7856DE7978D}"/>
    <dgm:cxn modelId="{9F9B26A6-2E14-462C-A5C4-8DDB076B075A}" type="presOf" srcId="{BB6F77AD-1056-4EC6-8C1A-FC0E863CB5CC}" destId="{BFECE20F-6DEC-4A29-A108-6772454965E8}" srcOrd="1" destOrd="0" presId="urn:microsoft.com/office/officeart/2005/8/layout/orgChart1"/>
    <dgm:cxn modelId="{1B3A461C-6AFE-4029-A507-4E4EC7583D30}" type="presOf" srcId="{ADE7B611-4DA9-482B-AD3E-47D37E0D2E40}" destId="{55371FD5-665B-4201-BD8E-AF69B9DDD1CB}" srcOrd="0" destOrd="0" presId="urn:microsoft.com/office/officeart/2005/8/layout/orgChart1"/>
    <dgm:cxn modelId="{3C24680E-FA3C-488B-BA08-BA7C52E2609F}" type="presOf" srcId="{C51E46C3-E7EE-4A88-AE32-CD9A27520A2D}" destId="{720C10DB-C345-4620-B59F-708994558782}" srcOrd="0"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B7E6B3D8-2382-4CE5-BE46-10927C4E9522}" type="presOf" srcId="{5D2BFA2B-877F-47C4-B1C9-5A8B7AEF8881}" destId="{F587772C-0AA9-4A8C-8B82-6B7DA6737050}" srcOrd="0" destOrd="0" presId="urn:microsoft.com/office/officeart/2005/8/layout/orgChart1"/>
    <dgm:cxn modelId="{BD9A55A0-DEC5-440F-83AD-BA5D3DC6E06D}" srcId="{649C8CF8-D35E-4753-8CDB-6EAABB5C1ECF}" destId="{D6663DCB-8007-4109-9D35-B61FE32F9727}" srcOrd="0" destOrd="0" parTransId="{7B4FDCD2-B788-4824-B975-7FA55B24D4A0}" sibTransId="{14986881-105D-42CB-B5FA-6767F3F68ACE}"/>
    <dgm:cxn modelId="{2B4869E1-7533-47CE-8FDD-3A4E4AD5CC6A}" srcId="{0AC8E0ED-A957-4A10-AB40-CF5AE3B65D0F}" destId="{282BDA18-760F-4DDE-BDDB-C188C1411ADD}" srcOrd="4" destOrd="0" parTransId="{163DAC73-E79F-451B-9DCD-74D12241AF83}" sibTransId="{24DA8E40-89A4-414F-8DA0-A258DE68179C}"/>
    <dgm:cxn modelId="{BC3AD8AE-C433-4F29-B624-71E8B611A15E}" type="presOf" srcId="{D6663DCB-8007-4109-9D35-B61FE32F9727}" destId="{1118A947-73BD-4340-B309-5DE78CB30B53}" srcOrd="1" destOrd="0" presId="urn:microsoft.com/office/officeart/2005/8/layout/orgChart1"/>
    <dgm:cxn modelId="{A1B1A20C-FC18-4F4F-9BC3-3DE8D6E42B6D}" type="presOf" srcId="{BFB397D4-2396-4180-B631-7692F60CBB3B}" destId="{0165315F-5017-48A8-A4EA-EB23A9CBFD1B}" srcOrd="0" destOrd="0" presId="urn:microsoft.com/office/officeart/2005/8/layout/orgChart1"/>
    <dgm:cxn modelId="{6067053C-2CE5-4F8C-990C-4A7DE90B47A7}" type="presOf" srcId="{282BDA18-760F-4DDE-BDDB-C188C1411ADD}" destId="{130A5726-B7CB-42EA-8D96-350A2C5D77A9}" srcOrd="0" destOrd="0" presId="urn:microsoft.com/office/officeart/2005/8/layout/orgChart1"/>
    <dgm:cxn modelId="{41CA0D11-D22F-4810-A1C1-EAF21E4B71CF}" type="presOf" srcId="{0C2FD135-4B05-4A00-A89C-33E2AB1AD40A}" destId="{B15E9E50-F5DD-4999-8613-20AB8744947E}" srcOrd="1" destOrd="0" presId="urn:microsoft.com/office/officeart/2005/8/layout/orgChart1"/>
    <dgm:cxn modelId="{F01736F8-A4EE-48D9-BB06-B00C42A4911F}" type="presOf" srcId="{ADB3F2E1-7E9F-42E8-9095-8287B913F240}" destId="{3A895F64-83EB-4F51-8C96-642000EC88F5}" srcOrd="1"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A9087FFB-4765-4679-A04D-BDD04AE8C59C}" srcId="{0AC8E0ED-A957-4A10-AB40-CF5AE3B65D0F}" destId="{56FEAB4B-2282-4825-8D26-8564F99771F0}" srcOrd="0" destOrd="0" parTransId="{5D2BFA2B-877F-47C4-B1C9-5A8B7AEF8881}" sibTransId="{29BA462B-1765-4A53-BBA9-AF83E48D2C49}"/>
    <dgm:cxn modelId="{AB5B8393-A328-4958-9C0F-9780CAE4AB51}" type="presOf" srcId="{7F58225B-D8B3-4DCF-9BF0-CE167538D7C0}" destId="{93D0EDE7-733B-4DBD-ACAC-601919483D04}" srcOrd="0" destOrd="0" presId="urn:microsoft.com/office/officeart/2005/8/layout/orgChart1"/>
    <dgm:cxn modelId="{FCB8457F-852B-4B4F-B6BF-26DC99D1D819}" type="presOf" srcId="{12C3CFE3-ADF0-4FD0-ABCA-0FE04CE1C6ED}" destId="{76922632-91CA-41A2-A1CC-9E75B98AD05E}" srcOrd="0"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28AEE519-9BC7-4B79-8D0B-929C7144C375}" type="presOf" srcId="{07C8A3B1-173D-4B84-8E7B-21039456F513}" destId="{F7FBAF29-34EB-4840-8DB0-DAC8D7804C1D}" srcOrd="1" destOrd="0" presId="urn:microsoft.com/office/officeart/2005/8/layout/orgChart1"/>
    <dgm:cxn modelId="{C5E335C7-F0E6-43AD-AB2B-AD0A50E67199}" type="presOf" srcId="{1E846412-CBCA-4911-8A7F-D49186927216}" destId="{38DD5A82-DA4F-45CE-B20D-08E5C63F63B9}" srcOrd="0" destOrd="0" presId="urn:microsoft.com/office/officeart/2005/8/layout/orgChart1"/>
    <dgm:cxn modelId="{AFEC6DEB-1BA3-4417-892E-252A586946D2}" type="presOf" srcId="{649C8CF8-D35E-4753-8CDB-6EAABB5C1ECF}" destId="{015BFCA0-D7B4-4524-A9FC-58703D254F55}" srcOrd="0" destOrd="0" presId="urn:microsoft.com/office/officeart/2005/8/layout/orgChart1"/>
    <dgm:cxn modelId="{60B1A631-FD81-4FF6-B33F-C8C5F14992A5}" type="presOf" srcId="{0AC8E0ED-A957-4A10-AB40-CF5AE3B65D0F}" destId="{9E99951C-CB0D-48DB-84BD-7973E5587176}" srcOrd="1" destOrd="0" presId="urn:microsoft.com/office/officeart/2005/8/layout/orgChart1"/>
    <dgm:cxn modelId="{27AE4F27-CDBF-48FC-996A-056D69044B76}" type="presOf" srcId="{C779DDF6-B29C-495B-B1BA-10C256F09249}" destId="{0273D33A-B665-4253-8FCA-5B37F6FB881D}" srcOrd="0" destOrd="0" presId="urn:microsoft.com/office/officeart/2005/8/layout/orgChart1"/>
    <dgm:cxn modelId="{FC92431E-2DBD-4821-8004-13542907AFB4}" type="presOf" srcId="{58FC4F24-1601-4ACB-94D3-094E7EAC4EFA}" destId="{4FB0ED4D-7AAE-4D38-B5B4-8A0013570DE0}" srcOrd="1" destOrd="0" presId="urn:microsoft.com/office/officeart/2005/8/layout/orgChart1"/>
    <dgm:cxn modelId="{7AF2D0E6-A52C-4ADA-B894-0D97CE46D4F2}" type="presOf" srcId="{BFB397D4-2396-4180-B631-7692F60CBB3B}" destId="{C41F05EE-0767-4167-AB48-90F5166518FE}" srcOrd="1" destOrd="0" presId="urn:microsoft.com/office/officeart/2005/8/layout/orgChart1"/>
    <dgm:cxn modelId="{7DFDE6A8-D7C3-4EFB-8188-7554550226AA}" type="presOf" srcId="{ADB3F2E1-7E9F-42E8-9095-8287B913F240}" destId="{76560BC8-D748-4DCD-A613-3CD910968CC8}" srcOrd="0" destOrd="0" presId="urn:microsoft.com/office/officeart/2005/8/layout/orgChart1"/>
    <dgm:cxn modelId="{C509564D-FD6F-42F7-B3FD-179514BFB1D1}" type="presOf" srcId="{52A160FB-4D24-481A-A3FD-30667289ED63}" destId="{DFEAFD05-4A15-4A75-9689-4D2CCC988AF9}" srcOrd="0" destOrd="0" presId="urn:microsoft.com/office/officeart/2005/8/layout/orgChart1"/>
    <dgm:cxn modelId="{5739C7D9-6070-446B-B493-D3C462E0CEDC}" type="presOf" srcId="{649C8CF8-D35E-4753-8CDB-6EAABB5C1ECF}" destId="{91D82B68-28FE-4CD8-B666-2E1115184573}" srcOrd="1" destOrd="0" presId="urn:microsoft.com/office/officeart/2005/8/layout/orgChart1"/>
    <dgm:cxn modelId="{E3ADA21A-AE76-46E2-9D95-38EB57F4DD82}" type="presOf" srcId="{FB810902-2CD0-4153-916F-3ED6FCEF61B9}" destId="{310AF326-395C-4B5A-A52C-A84139AEE262}" srcOrd="0"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2F616EA4-5B88-4796-957E-BD45770D41C5}" type="presOf" srcId="{E3EAABFA-6FAA-4D67-818B-391A6CB9E533}" destId="{C827E59D-9864-409D-8727-5E29101BDADD}" srcOrd="0" destOrd="0" presId="urn:microsoft.com/office/officeart/2005/8/layout/orgChart1"/>
    <dgm:cxn modelId="{8C5A2ADF-3541-4297-9769-4FF49FBEA8CE}" type="presOf" srcId="{EB17A220-2E7F-4195-A32E-60D6A23B81AD}" destId="{53B9ED1B-25B0-42A4-BC16-E11BAD79C262}" srcOrd="1" destOrd="0" presId="urn:microsoft.com/office/officeart/2005/8/layout/orgChart1"/>
    <dgm:cxn modelId="{ED89B794-4AA7-43E7-A645-32DF70FCEA79}" type="presOf" srcId="{67AC68C4-B8F6-4E23-9DE3-2A4813C2E3FA}" destId="{CBC00049-2351-43C4-BC1B-091022B26AFB}" srcOrd="1" destOrd="0" presId="urn:microsoft.com/office/officeart/2005/8/layout/orgChart1"/>
    <dgm:cxn modelId="{0999BF48-95EA-4F2F-9478-88DCCB3E1C1A}" type="presOf" srcId="{56FEAB4B-2282-4825-8D26-8564F99771F0}" destId="{52814F0A-6D45-4178-9AEC-C1B432E6511F}" srcOrd="0" destOrd="0" presId="urn:microsoft.com/office/officeart/2005/8/layout/orgChart1"/>
    <dgm:cxn modelId="{C25FA34C-05C2-45FC-8660-F3DF7C8727F8}" type="presOf" srcId="{C526AF9B-6B38-4F1A-A63F-4A2F10ECC238}" destId="{441DBA13-D963-4391-A65E-5A5A087F6BD8}" srcOrd="0" destOrd="0" presId="urn:microsoft.com/office/officeart/2005/8/layout/orgChart1"/>
    <dgm:cxn modelId="{154A7695-C844-46A8-A77A-3687600C53CC}" type="presOf" srcId="{E483F110-A6BC-4DFC-897C-83588DCE9C48}" destId="{0AA86E9C-7812-4D29-BED6-ADB7442109D6}" srcOrd="0" destOrd="0" presId="urn:microsoft.com/office/officeart/2005/8/layout/orgChart1"/>
    <dgm:cxn modelId="{EA24CE39-9AA5-4D81-99F6-55110DF5E7BD}" type="presParOf" srcId="{38DD5A82-DA4F-45CE-B20D-08E5C63F63B9}" destId="{661E4865-8FDD-49E6-9300-88742A0B9077}" srcOrd="0" destOrd="0" presId="urn:microsoft.com/office/officeart/2005/8/layout/orgChart1"/>
    <dgm:cxn modelId="{6E7F512C-179F-478C-A946-6875541A8C9E}" type="presParOf" srcId="{661E4865-8FDD-49E6-9300-88742A0B9077}" destId="{36E240E3-4DCA-4DCC-93ED-FEEF6FEEBAF4}" srcOrd="0" destOrd="0" presId="urn:microsoft.com/office/officeart/2005/8/layout/orgChart1"/>
    <dgm:cxn modelId="{28D4C3A9-AD1A-4143-A731-6BC1005CFEC0}" type="presParOf" srcId="{36E240E3-4DCA-4DCC-93ED-FEEF6FEEBAF4}" destId="{46174BFA-86FB-40C4-9C21-0BA1745A5524}" srcOrd="0" destOrd="0" presId="urn:microsoft.com/office/officeart/2005/8/layout/orgChart1"/>
    <dgm:cxn modelId="{B11C8A72-5616-4519-9EF7-A796B6B5A808}" type="presParOf" srcId="{36E240E3-4DCA-4DCC-93ED-FEEF6FEEBAF4}" destId="{9E99951C-CB0D-48DB-84BD-7973E5587176}" srcOrd="1" destOrd="0" presId="urn:microsoft.com/office/officeart/2005/8/layout/orgChart1"/>
    <dgm:cxn modelId="{4D066360-B8E9-4EBF-97C0-E6E6A0BD89FA}" type="presParOf" srcId="{661E4865-8FDD-49E6-9300-88742A0B9077}" destId="{81F16CB9-E699-4DDC-BB52-0CE13288B089}" srcOrd="1" destOrd="0" presId="urn:microsoft.com/office/officeart/2005/8/layout/orgChart1"/>
    <dgm:cxn modelId="{8288E56F-D9E7-4F29-AFA3-33AEF0655528}" type="presParOf" srcId="{81F16CB9-E699-4DDC-BB52-0CE13288B089}" destId="{F587772C-0AA9-4A8C-8B82-6B7DA6737050}" srcOrd="0" destOrd="0" presId="urn:microsoft.com/office/officeart/2005/8/layout/orgChart1"/>
    <dgm:cxn modelId="{E6732600-AFA4-4501-AE77-903253D9FA7A}" type="presParOf" srcId="{81F16CB9-E699-4DDC-BB52-0CE13288B089}" destId="{80E3CB7B-209B-49A3-8003-74906BDB70CF}" srcOrd="1" destOrd="0" presId="urn:microsoft.com/office/officeart/2005/8/layout/orgChart1"/>
    <dgm:cxn modelId="{FA9DDED5-3D52-4372-81E8-CE936583DA34}" type="presParOf" srcId="{80E3CB7B-209B-49A3-8003-74906BDB70CF}" destId="{3251B607-6B29-4E2D-B528-F0EAEB9ED50B}" srcOrd="0" destOrd="0" presId="urn:microsoft.com/office/officeart/2005/8/layout/orgChart1"/>
    <dgm:cxn modelId="{8325E200-A998-4916-940D-C6EC35930734}" type="presParOf" srcId="{3251B607-6B29-4E2D-B528-F0EAEB9ED50B}" destId="{52814F0A-6D45-4178-9AEC-C1B432E6511F}" srcOrd="0" destOrd="0" presId="urn:microsoft.com/office/officeart/2005/8/layout/orgChart1"/>
    <dgm:cxn modelId="{05DB9B0B-C4D9-4816-87F8-C4B6F294B112}" type="presParOf" srcId="{3251B607-6B29-4E2D-B528-F0EAEB9ED50B}" destId="{E1C6FBF0-C86A-4785-AD45-A4273F8029B1}" srcOrd="1" destOrd="0" presId="urn:microsoft.com/office/officeart/2005/8/layout/orgChart1"/>
    <dgm:cxn modelId="{8B1AA510-7481-45FA-B9AC-E560F2C52A27}" type="presParOf" srcId="{80E3CB7B-209B-49A3-8003-74906BDB70CF}" destId="{12436366-0BC3-45BF-AF95-3589C1116744}" srcOrd="1" destOrd="0" presId="urn:microsoft.com/office/officeart/2005/8/layout/orgChart1"/>
    <dgm:cxn modelId="{E0D5BCA8-4A58-4DF5-8635-22DD435379D7}" type="presParOf" srcId="{12436366-0BC3-45BF-AF95-3589C1116744}" destId="{720C10DB-C345-4620-B59F-708994558782}" srcOrd="0" destOrd="0" presId="urn:microsoft.com/office/officeart/2005/8/layout/orgChart1"/>
    <dgm:cxn modelId="{BB90A4DD-A60F-45F3-80C6-A00A459CDEB3}" type="presParOf" srcId="{12436366-0BC3-45BF-AF95-3589C1116744}" destId="{2D29C273-DA87-4CE2-A41F-163FFB43A965}" srcOrd="1" destOrd="0" presId="urn:microsoft.com/office/officeart/2005/8/layout/orgChart1"/>
    <dgm:cxn modelId="{9D9B1D2A-4648-42DA-B48D-4E37BD9C9065}" type="presParOf" srcId="{2D29C273-DA87-4CE2-A41F-163FFB43A965}" destId="{03EFE594-5D6E-4C46-A39B-1A12E80A6474}" srcOrd="0" destOrd="0" presId="urn:microsoft.com/office/officeart/2005/8/layout/orgChart1"/>
    <dgm:cxn modelId="{88679AAD-69D3-494F-A1B3-BB4776F94E1F}" type="presParOf" srcId="{03EFE594-5D6E-4C46-A39B-1A12E80A6474}" destId="{C827E59D-9864-409D-8727-5E29101BDADD}" srcOrd="0" destOrd="0" presId="urn:microsoft.com/office/officeart/2005/8/layout/orgChart1"/>
    <dgm:cxn modelId="{C8ACA815-0DE4-4EE8-95C0-D1A51809199F}" type="presParOf" srcId="{03EFE594-5D6E-4C46-A39B-1A12E80A6474}" destId="{315B5E2B-BFC9-43D0-AE5A-0A9699FA3AD6}" srcOrd="1" destOrd="0" presId="urn:microsoft.com/office/officeart/2005/8/layout/orgChart1"/>
    <dgm:cxn modelId="{147A2C5B-F874-4638-95AF-DB0A09152BA3}" type="presParOf" srcId="{2D29C273-DA87-4CE2-A41F-163FFB43A965}" destId="{718D45AA-A55D-4B54-9A19-2B50822708D4}" srcOrd="1" destOrd="0" presId="urn:microsoft.com/office/officeart/2005/8/layout/orgChart1"/>
    <dgm:cxn modelId="{8D4CC48E-2394-453F-8E7D-0A433FAF6D7A}" type="presParOf" srcId="{2D29C273-DA87-4CE2-A41F-163FFB43A965}" destId="{D91A0E4B-E616-4A6B-A7CA-39F9C9340BAD}" srcOrd="2" destOrd="0" presId="urn:microsoft.com/office/officeart/2005/8/layout/orgChart1"/>
    <dgm:cxn modelId="{A4496C80-A91E-4FE7-8B45-6D7E5845BEF5}" type="presParOf" srcId="{12436366-0BC3-45BF-AF95-3589C1116744}" destId="{76922632-91CA-41A2-A1CC-9E75B98AD05E}" srcOrd="2" destOrd="0" presId="urn:microsoft.com/office/officeart/2005/8/layout/orgChart1"/>
    <dgm:cxn modelId="{1E2A929C-C865-486E-94F4-64CBD6C2AD37}" type="presParOf" srcId="{12436366-0BC3-45BF-AF95-3589C1116744}" destId="{8D17C587-523A-4344-BA43-61E931CD1BCA}" srcOrd="3" destOrd="0" presId="urn:microsoft.com/office/officeart/2005/8/layout/orgChart1"/>
    <dgm:cxn modelId="{A16B1EB7-E0D5-4A2C-8798-7BE0B5903904}" type="presParOf" srcId="{8D17C587-523A-4344-BA43-61E931CD1BCA}" destId="{AC6D82DE-C7FA-4227-A3C5-C13D6EE6BBFB}" srcOrd="0" destOrd="0" presId="urn:microsoft.com/office/officeart/2005/8/layout/orgChart1"/>
    <dgm:cxn modelId="{867E6A7C-AC47-4232-B168-929E35E8CC0E}" type="presParOf" srcId="{AC6D82DE-C7FA-4227-A3C5-C13D6EE6BBFB}" destId="{C5B07D43-9EE9-4854-9D4F-E8DAF99ED14C}" srcOrd="0" destOrd="0" presId="urn:microsoft.com/office/officeart/2005/8/layout/orgChart1"/>
    <dgm:cxn modelId="{0886FC7E-D83D-4C23-BB36-41783FFDF2AD}" type="presParOf" srcId="{AC6D82DE-C7FA-4227-A3C5-C13D6EE6BBFB}" destId="{CBC00049-2351-43C4-BC1B-091022B26AFB}" srcOrd="1" destOrd="0" presId="urn:microsoft.com/office/officeart/2005/8/layout/orgChart1"/>
    <dgm:cxn modelId="{19682108-1CEB-4FD9-B538-A21D3A71AB31}" type="presParOf" srcId="{8D17C587-523A-4344-BA43-61E931CD1BCA}" destId="{1B038B30-FE41-4D77-95DD-AB845F582B31}" srcOrd="1" destOrd="0" presId="urn:microsoft.com/office/officeart/2005/8/layout/orgChart1"/>
    <dgm:cxn modelId="{DC1EDB12-168E-4DB5-82D8-CD1F04A61F08}" type="presParOf" srcId="{8D17C587-523A-4344-BA43-61E931CD1BCA}" destId="{901E6F69-524D-40DE-9572-82E1699CBAC3}" srcOrd="2" destOrd="0" presId="urn:microsoft.com/office/officeart/2005/8/layout/orgChart1"/>
    <dgm:cxn modelId="{3D4F2895-DE45-4CD2-B539-818FC9A69650}" type="presParOf" srcId="{80E3CB7B-209B-49A3-8003-74906BDB70CF}" destId="{87B7EAB4-E216-4196-B68D-DD2C4C55C5C8}" srcOrd="2" destOrd="0" presId="urn:microsoft.com/office/officeart/2005/8/layout/orgChart1"/>
    <dgm:cxn modelId="{FD67DD4D-D9EC-4CDE-A898-FC6AFE16A1E9}" type="presParOf" srcId="{81F16CB9-E699-4DDC-BB52-0CE13288B089}" destId="{A6816227-FE67-4AFA-998D-764C81983B9A}" srcOrd="2" destOrd="0" presId="urn:microsoft.com/office/officeart/2005/8/layout/orgChart1"/>
    <dgm:cxn modelId="{4C983065-36C0-45EE-83A2-EC0999A25696}" type="presParOf" srcId="{81F16CB9-E699-4DDC-BB52-0CE13288B089}" destId="{77508D17-BCDF-4A43-891F-89E8F055B5F2}" srcOrd="3" destOrd="0" presId="urn:microsoft.com/office/officeart/2005/8/layout/orgChart1"/>
    <dgm:cxn modelId="{CC332105-3BAE-435F-84E1-1730E3E8B90A}" type="presParOf" srcId="{77508D17-BCDF-4A43-891F-89E8F055B5F2}" destId="{0DA849D7-C179-414F-94C7-A6B0CB3644FE}" srcOrd="0" destOrd="0" presId="urn:microsoft.com/office/officeart/2005/8/layout/orgChart1"/>
    <dgm:cxn modelId="{3A8539BC-9899-4D24-B7B3-2CF8333AAEF1}" type="presParOf" srcId="{0DA849D7-C179-414F-94C7-A6B0CB3644FE}" destId="{D1B9F142-2140-4775-A9B0-17DC12813460}" srcOrd="0" destOrd="0" presId="urn:microsoft.com/office/officeart/2005/8/layout/orgChart1"/>
    <dgm:cxn modelId="{B8A6D827-17B3-4F9D-9732-A54384D845DE}" type="presParOf" srcId="{0DA849D7-C179-414F-94C7-A6B0CB3644FE}" destId="{BFECE20F-6DEC-4A29-A108-6772454965E8}" srcOrd="1" destOrd="0" presId="urn:microsoft.com/office/officeart/2005/8/layout/orgChart1"/>
    <dgm:cxn modelId="{D0FF4500-67FF-4DCD-A2B0-328291B32440}" type="presParOf" srcId="{77508D17-BCDF-4A43-891F-89E8F055B5F2}" destId="{B36F6FE5-A9E9-4C55-B861-8C992C0A0872}" srcOrd="1" destOrd="0" presId="urn:microsoft.com/office/officeart/2005/8/layout/orgChart1"/>
    <dgm:cxn modelId="{BC59080C-F4CE-4854-8AD3-1B711D6F18C4}" type="presParOf" srcId="{B36F6FE5-A9E9-4C55-B861-8C992C0A0872}" destId="{1952C184-3005-45C5-8E51-D21099A9E8A1}" srcOrd="0" destOrd="0" presId="urn:microsoft.com/office/officeart/2005/8/layout/orgChart1"/>
    <dgm:cxn modelId="{FB9B5B61-D396-4A47-8BDC-0057FB19B2C1}" type="presParOf" srcId="{B36F6FE5-A9E9-4C55-B861-8C992C0A0872}" destId="{B237897D-8B7B-4A32-A1D9-1DE80CC28F09}" srcOrd="1" destOrd="0" presId="urn:microsoft.com/office/officeart/2005/8/layout/orgChart1"/>
    <dgm:cxn modelId="{7D8E449A-7C24-429D-B6D3-C5E753EC9751}" type="presParOf" srcId="{B237897D-8B7B-4A32-A1D9-1DE80CC28F09}" destId="{E8C93D03-FB31-47E0-A902-D59BB8A7F4AF}" srcOrd="0" destOrd="0" presId="urn:microsoft.com/office/officeart/2005/8/layout/orgChart1"/>
    <dgm:cxn modelId="{E5D17EB3-E801-4F0A-B6DB-5294359631E5}" type="presParOf" srcId="{E8C93D03-FB31-47E0-A902-D59BB8A7F4AF}" destId="{55371FD5-665B-4201-BD8E-AF69B9DDD1CB}" srcOrd="0" destOrd="0" presId="urn:microsoft.com/office/officeart/2005/8/layout/orgChart1"/>
    <dgm:cxn modelId="{8C035A3F-B28B-4879-B068-7655A339BF41}" type="presParOf" srcId="{E8C93D03-FB31-47E0-A902-D59BB8A7F4AF}" destId="{2A13BC0F-3E52-4546-BBB6-87DBFF97CE35}" srcOrd="1" destOrd="0" presId="urn:microsoft.com/office/officeart/2005/8/layout/orgChart1"/>
    <dgm:cxn modelId="{BE58F20F-9E4A-4B7D-920E-388DAF65D977}" type="presParOf" srcId="{B237897D-8B7B-4A32-A1D9-1DE80CC28F09}" destId="{2A62067B-FDFE-4353-827B-025A9AA6995E}" srcOrd="1" destOrd="0" presId="urn:microsoft.com/office/officeart/2005/8/layout/orgChart1"/>
    <dgm:cxn modelId="{93841F44-77B0-40E9-9C8B-E813191D7132}" type="presParOf" srcId="{B237897D-8B7B-4A32-A1D9-1DE80CC28F09}" destId="{A406E16D-DDDD-48CF-AD71-A10192B2DC36}" srcOrd="2" destOrd="0" presId="urn:microsoft.com/office/officeart/2005/8/layout/orgChart1"/>
    <dgm:cxn modelId="{3454FA52-A1E1-4051-A74F-D2FF268186B1}" type="presParOf" srcId="{B36F6FE5-A9E9-4C55-B861-8C992C0A0872}" destId="{441DBA13-D963-4391-A65E-5A5A087F6BD8}" srcOrd="2" destOrd="0" presId="urn:microsoft.com/office/officeart/2005/8/layout/orgChart1"/>
    <dgm:cxn modelId="{E5EA37D5-5F86-4F6D-A878-501A608636B0}" type="presParOf" srcId="{B36F6FE5-A9E9-4C55-B861-8C992C0A0872}" destId="{5B2AAE56-2B85-4065-8EAE-D6B5B2A3035D}" srcOrd="3" destOrd="0" presId="urn:microsoft.com/office/officeart/2005/8/layout/orgChart1"/>
    <dgm:cxn modelId="{9C38845E-EBBB-4DBE-979E-94D4CC7B3BC3}" type="presParOf" srcId="{5B2AAE56-2B85-4065-8EAE-D6B5B2A3035D}" destId="{95B88C80-8951-4020-A685-A6E3A90673B1}" srcOrd="0" destOrd="0" presId="urn:microsoft.com/office/officeart/2005/8/layout/orgChart1"/>
    <dgm:cxn modelId="{92C1B329-F477-41D4-B418-86CCCDFAED1C}" type="presParOf" srcId="{95B88C80-8951-4020-A685-A6E3A90673B1}" destId="{76560BC8-D748-4DCD-A613-3CD910968CC8}" srcOrd="0" destOrd="0" presId="urn:microsoft.com/office/officeart/2005/8/layout/orgChart1"/>
    <dgm:cxn modelId="{AC0EA2C3-ED9B-4CEC-9000-5DB0BDFB5797}" type="presParOf" srcId="{95B88C80-8951-4020-A685-A6E3A90673B1}" destId="{3A895F64-83EB-4F51-8C96-642000EC88F5}" srcOrd="1" destOrd="0" presId="urn:microsoft.com/office/officeart/2005/8/layout/orgChart1"/>
    <dgm:cxn modelId="{8759C29A-8316-4A99-8322-62FAA1A87CF6}" type="presParOf" srcId="{5B2AAE56-2B85-4065-8EAE-D6B5B2A3035D}" destId="{5290A33D-5E23-4975-8BD6-A9A26E906A70}" srcOrd="1" destOrd="0" presId="urn:microsoft.com/office/officeart/2005/8/layout/orgChart1"/>
    <dgm:cxn modelId="{69D6AE9C-49A0-4670-954C-8F1389DA7404}" type="presParOf" srcId="{5B2AAE56-2B85-4065-8EAE-D6B5B2A3035D}" destId="{E2D63630-11F2-435E-BD94-F82933EB8645}" srcOrd="2" destOrd="0" presId="urn:microsoft.com/office/officeart/2005/8/layout/orgChart1"/>
    <dgm:cxn modelId="{E3C04CF4-3AB5-49B7-9D46-5609F31F1CF9}" type="presParOf" srcId="{B36F6FE5-A9E9-4C55-B861-8C992C0A0872}" destId="{0273D33A-B665-4253-8FCA-5B37F6FB881D}" srcOrd="4" destOrd="0" presId="urn:microsoft.com/office/officeart/2005/8/layout/orgChart1"/>
    <dgm:cxn modelId="{6A1C559E-4F7A-4F5C-B9A2-C77396F1B89A}" type="presParOf" srcId="{B36F6FE5-A9E9-4C55-B861-8C992C0A0872}" destId="{9897F56D-8518-43C4-9F58-63A3A28348D3}" srcOrd="5" destOrd="0" presId="urn:microsoft.com/office/officeart/2005/8/layout/orgChart1"/>
    <dgm:cxn modelId="{486D337C-8A52-47C6-A54F-CA90AD104E8E}" type="presParOf" srcId="{9897F56D-8518-43C4-9F58-63A3A28348D3}" destId="{3A7F2005-9536-4E71-8531-6D0BA4111B3E}" srcOrd="0" destOrd="0" presId="urn:microsoft.com/office/officeart/2005/8/layout/orgChart1"/>
    <dgm:cxn modelId="{43B2CADB-B34C-457E-9A3D-8DBC86496C42}" type="presParOf" srcId="{3A7F2005-9536-4E71-8531-6D0BA4111B3E}" destId="{7A7C9D79-9CDD-429F-BCDF-8F5D6271BB35}" srcOrd="0" destOrd="0" presId="urn:microsoft.com/office/officeart/2005/8/layout/orgChart1"/>
    <dgm:cxn modelId="{3F9DCAEE-DA9E-45C5-B5EE-4ACCB398B7D3}" type="presParOf" srcId="{3A7F2005-9536-4E71-8531-6D0BA4111B3E}" destId="{8E42615D-8290-422D-B214-EE3C5A43BD33}" srcOrd="1" destOrd="0" presId="urn:microsoft.com/office/officeart/2005/8/layout/orgChart1"/>
    <dgm:cxn modelId="{A65A9BC7-A88B-4B17-8CF3-ED4A4C09571A}" type="presParOf" srcId="{9897F56D-8518-43C4-9F58-63A3A28348D3}" destId="{EDEDDE35-713C-428E-B9A7-5F961D88C66A}" srcOrd="1" destOrd="0" presId="urn:microsoft.com/office/officeart/2005/8/layout/orgChart1"/>
    <dgm:cxn modelId="{7FBEDF0C-9C6B-4849-9F96-1BFFC444A0AC}" type="presParOf" srcId="{9897F56D-8518-43C4-9F58-63A3A28348D3}" destId="{4E5422BA-74E2-4947-B351-D014346E4AEF}" srcOrd="2" destOrd="0" presId="urn:microsoft.com/office/officeart/2005/8/layout/orgChart1"/>
    <dgm:cxn modelId="{58EE639B-B0A9-4614-B2AD-AAEA23069EA4}" type="presParOf" srcId="{77508D17-BCDF-4A43-891F-89E8F055B5F2}" destId="{70576C38-9863-4544-9CD6-11F8B0D5EDAC}" srcOrd="2" destOrd="0" presId="urn:microsoft.com/office/officeart/2005/8/layout/orgChart1"/>
    <dgm:cxn modelId="{5451ADCB-58A7-4367-9C7D-1C570C252481}" type="presParOf" srcId="{81F16CB9-E699-4DDC-BB52-0CE13288B089}" destId="{DAFE477D-1664-4DDE-8AEC-59132143B985}" srcOrd="4" destOrd="0" presId="urn:microsoft.com/office/officeart/2005/8/layout/orgChart1"/>
    <dgm:cxn modelId="{18ACF0BF-D13F-465B-B4E8-EA8B1341EF3E}" type="presParOf" srcId="{81F16CB9-E699-4DDC-BB52-0CE13288B089}" destId="{CA462F93-2B00-4F23-A1E5-F439C6CD62B9}" srcOrd="5" destOrd="0" presId="urn:microsoft.com/office/officeart/2005/8/layout/orgChart1"/>
    <dgm:cxn modelId="{DA44F42B-BC66-444F-BC08-1FB00E86669F}" type="presParOf" srcId="{CA462F93-2B00-4F23-A1E5-F439C6CD62B9}" destId="{E6871BAF-2916-414E-97D1-6AF3B72A2AAC}" srcOrd="0" destOrd="0" presId="urn:microsoft.com/office/officeart/2005/8/layout/orgChart1"/>
    <dgm:cxn modelId="{D0B87B54-4FE0-49EE-A5E8-80DFF0773402}" type="presParOf" srcId="{E6871BAF-2916-414E-97D1-6AF3B72A2AAC}" destId="{3BBDBC3E-68A9-4B8B-AF79-06C1BDDF1359}" srcOrd="0" destOrd="0" presId="urn:microsoft.com/office/officeart/2005/8/layout/orgChart1"/>
    <dgm:cxn modelId="{573214D4-3059-4E39-A052-15FF275D380A}" type="presParOf" srcId="{E6871BAF-2916-414E-97D1-6AF3B72A2AAC}" destId="{A446443D-B05C-43E8-8641-AEC2BA931022}" srcOrd="1" destOrd="0" presId="urn:microsoft.com/office/officeart/2005/8/layout/orgChart1"/>
    <dgm:cxn modelId="{33EE308F-C44F-4430-A6E8-055B32BC638A}" type="presParOf" srcId="{CA462F93-2B00-4F23-A1E5-F439C6CD62B9}" destId="{949019D6-DECA-4C78-907E-D1936CB0CC5B}" srcOrd="1" destOrd="0" presId="urn:microsoft.com/office/officeart/2005/8/layout/orgChart1"/>
    <dgm:cxn modelId="{8C72C554-83E6-487A-A9F9-1D4457493DE2}" type="presParOf" srcId="{949019D6-DECA-4C78-907E-D1936CB0CC5B}" destId="{93D0EDE7-733B-4DBD-ACAC-601919483D04}" srcOrd="0" destOrd="0" presId="urn:microsoft.com/office/officeart/2005/8/layout/orgChart1"/>
    <dgm:cxn modelId="{61C4C285-D079-45B4-BD48-4F6E5AE0F04A}" type="presParOf" srcId="{949019D6-DECA-4C78-907E-D1936CB0CC5B}" destId="{DC125A48-2B27-439A-8C21-96135E4A622C}" srcOrd="1" destOrd="0" presId="urn:microsoft.com/office/officeart/2005/8/layout/orgChart1"/>
    <dgm:cxn modelId="{5A8A5443-83E5-42F3-9342-6FD792D51B5D}" type="presParOf" srcId="{DC125A48-2B27-439A-8C21-96135E4A622C}" destId="{70249206-DD22-4D9D-832E-3786ECCE3AFE}" srcOrd="0" destOrd="0" presId="urn:microsoft.com/office/officeart/2005/8/layout/orgChart1"/>
    <dgm:cxn modelId="{A0CD19DC-2013-4DE7-B1F2-046620708D25}" type="presParOf" srcId="{70249206-DD22-4D9D-832E-3786ECCE3AFE}" destId="{310AF326-395C-4B5A-A52C-A84139AEE262}" srcOrd="0" destOrd="0" presId="urn:microsoft.com/office/officeart/2005/8/layout/orgChart1"/>
    <dgm:cxn modelId="{EE5B20EA-3459-416A-8751-4AB5955E044E}" type="presParOf" srcId="{70249206-DD22-4D9D-832E-3786ECCE3AFE}" destId="{EB1BCEB4-C024-40F7-8665-E2B63EC5FD4F}" srcOrd="1" destOrd="0" presId="urn:microsoft.com/office/officeart/2005/8/layout/orgChart1"/>
    <dgm:cxn modelId="{479D38BA-67D5-4606-A0C4-597AF3F552A2}" type="presParOf" srcId="{DC125A48-2B27-439A-8C21-96135E4A622C}" destId="{0E7A4632-57CF-4B79-A0AC-E8E5B64BF673}" srcOrd="1" destOrd="0" presId="urn:microsoft.com/office/officeart/2005/8/layout/orgChart1"/>
    <dgm:cxn modelId="{9B53D9C0-CCF0-482B-8658-4D38898299D2}" type="presParOf" srcId="{DC125A48-2B27-439A-8C21-96135E4A622C}" destId="{7613A4D1-328A-44D7-96EB-AD5FF80C1DFB}" srcOrd="2" destOrd="0" presId="urn:microsoft.com/office/officeart/2005/8/layout/orgChart1"/>
    <dgm:cxn modelId="{22806587-96A3-4F43-B0C4-90045CC6DEFB}" type="presParOf" srcId="{CA462F93-2B00-4F23-A1E5-F439C6CD62B9}" destId="{557659F1-3773-4340-A76D-3FFE5860A460}" srcOrd="2" destOrd="0" presId="urn:microsoft.com/office/officeart/2005/8/layout/orgChart1"/>
    <dgm:cxn modelId="{30871E58-76B0-455C-8E51-5FC833B3A6BE}" type="presParOf" srcId="{81F16CB9-E699-4DDC-BB52-0CE13288B089}" destId="{0AA86E9C-7812-4D29-BED6-ADB7442109D6}" srcOrd="6" destOrd="0" presId="urn:microsoft.com/office/officeart/2005/8/layout/orgChart1"/>
    <dgm:cxn modelId="{8BEA0756-992C-4F26-A416-DB8C0AC5CDE6}" type="presParOf" srcId="{81F16CB9-E699-4DDC-BB52-0CE13288B089}" destId="{92BA0609-E671-4FCB-900F-3FFB5062DF36}" srcOrd="7" destOrd="0" presId="urn:microsoft.com/office/officeart/2005/8/layout/orgChart1"/>
    <dgm:cxn modelId="{016AF9A0-B5E2-46C0-AD25-E126FCFF6821}" type="presParOf" srcId="{92BA0609-E671-4FCB-900F-3FFB5062DF36}" destId="{FA2CE480-917D-4E95-A19A-3BA67908361D}" srcOrd="0" destOrd="0" presId="urn:microsoft.com/office/officeart/2005/8/layout/orgChart1"/>
    <dgm:cxn modelId="{02279328-81D7-4DE3-A8F5-BBFEEAF8E706}" type="presParOf" srcId="{FA2CE480-917D-4E95-A19A-3BA67908361D}" destId="{015BFCA0-D7B4-4524-A9FC-58703D254F55}" srcOrd="0" destOrd="0" presId="urn:microsoft.com/office/officeart/2005/8/layout/orgChart1"/>
    <dgm:cxn modelId="{EDDBD0EF-921F-4C90-9099-5EA6BEC40DEE}" type="presParOf" srcId="{FA2CE480-917D-4E95-A19A-3BA67908361D}" destId="{91D82B68-28FE-4CD8-B666-2E1115184573}" srcOrd="1" destOrd="0" presId="urn:microsoft.com/office/officeart/2005/8/layout/orgChart1"/>
    <dgm:cxn modelId="{0237308A-DEF1-42E1-B44B-26C6B3394A17}" type="presParOf" srcId="{92BA0609-E671-4FCB-900F-3FFB5062DF36}" destId="{FCCBC37B-4EE9-404A-A947-BA9BE8216639}" srcOrd="1" destOrd="0" presId="urn:microsoft.com/office/officeart/2005/8/layout/orgChart1"/>
    <dgm:cxn modelId="{75C28379-7230-4990-A520-30289AD0A43E}" type="presParOf" srcId="{FCCBC37B-4EE9-404A-A947-BA9BE8216639}" destId="{3F651334-D96D-4BE1-99EB-8ACEB0730255}" srcOrd="0" destOrd="0" presId="urn:microsoft.com/office/officeart/2005/8/layout/orgChart1"/>
    <dgm:cxn modelId="{23AF3711-F190-4029-859C-D322DBC357C6}" type="presParOf" srcId="{FCCBC37B-4EE9-404A-A947-BA9BE8216639}" destId="{53F8BD17-46AA-4673-BA55-314CB2E1C575}" srcOrd="1" destOrd="0" presId="urn:microsoft.com/office/officeart/2005/8/layout/orgChart1"/>
    <dgm:cxn modelId="{440F5F36-171D-45CA-80CF-9F56DA62F6B2}" type="presParOf" srcId="{53F8BD17-46AA-4673-BA55-314CB2E1C575}" destId="{0D6A4952-4CD4-409E-9F73-2F2958CA7916}" srcOrd="0" destOrd="0" presId="urn:microsoft.com/office/officeart/2005/8/layout/orgChart1"/>
    <dgm:cxn modelId="{597AA763-8B53-4D85-B324-F0D8A37C31BC}" type="presParOf" srcId="{0D6A4952-4CD4-409E-9F73-2F2958CA7916}" destId="{577A8D08-77DF-422B-B624-039EB27CBBDD}" srcOrd="0" destOrd="0" presId="urn:microsoft.com/office/officeart/2005/8/layout/orgChart1"/>
    <dgm:cxn modelId="{7A0685A3-D4AB-4290-ABE9-AC46575E92F9}" type="presParOf" srcId="{0D6A4952-4CD4-409E-9F73-2F2958CA7916}" destId="{1118A947-73BD-4340-B309-5DE78CB30B53}" srcOrd="1" destOrd="0" presId="urn:microsoft.com/office/officeart/2005/8/layout/orgChart1"/>
    <dgm:cxn modelId="{49E6191A-FBEB-4817-BE6C-612B0FA75C8B}" type="presParOf" srcId="{53F8BD17-46AA-4673-BA55-314CB2E1C575}" destId="{7B38C6C8-9274-45AD-9987-0FAB36EBE734}" srcOrd="1" destOrd="0" presId="urn:microsoft.com/office/officeart/2005/8/layout/orgChart1"/>
    <dgm:cxn modelId="{AF529215-ED35-48D4-89E3-08F1E0E45D9A}" type="presParOf" srcId="{53F8BD17-46AA-4673-BA55-314CB2E1C575}" destId="{38CECE3B-F267-4F67-A42D-E83EEA60AB1C}" srcOrd="2" destOrd="0" presId="urn:microsoft.com/office/officeart/2005/8/layout/orgChart1"/>
    <dgm:cxn modelId="{DC020294-2162-47B6-8BD4-111E86AB8B24}" type="presParOf" srcId="{92BA0609-E671-4FCB-900F-3FFB5062DF36}" destId="{C1AA2370-3DFE-45EE-A921-29DBD6C4012A}" srcOrd="2" destOrd="0" presId="urn:microsoft.com/office/officeart/2005/8/layout/orgChart1"/>
    <dgm:cxn modelId="{54D1132C-8602-4A07-B2F5-0FB3E7918A9A}" type="presParOf" srcId="{81F16CB9-E699-4DDC-BB52-0CE13288B089}" destId="{B3372685-9000-42DA-916C-636A2888807D}" srcOrd="8" destOrd="0" presId="urn:microsoft.com/office/officeart/2005/8/layout/orgChart1"/>
    <dgm:cxn modelId="{1CAB635A-6BE1-462F-B52D-ECB80F59F4BA}" type="presParOf" srcId="{81F16CB9-E699-4DDC-BB52-0CE13288B089}" destId="{61D4DF08-6BEF-4A36-87AF-F23E8743765C}" srcOrd="9" destOrd="0" presId="urn:microsoft.com/office/officeart/2005/8/layout/orgChart1"/>
    <dgm:cxn modelId="{62D9D8E3-7C13-47DC-916D-8FB159CEAD12}" type="presParOf" srcId="{61D4DF08-6BEF-4A36-87AF-F23E8743765C}" destId="{CFE9B89C-9B45-4C26-A0C4-0B0B8BA3181B}" srcOrd="0" destOrd="0" presId="urn:microsoft.com/office/officeart/2005/8/layout/orgChart1"/>
    <dgm:cxn modelId="{F6ABDA54-D4B3-4090-B11A-78CD7E15791A}" type="presParOf" srcId="{CFE9B89C-9B45-4C26-A0C4-0B0B8BA3181B}" destId="{130A5726-B7CB-42EA-8D96-350A2C5D77A9}" srcOrd="0" destOrd="0" presId="urn:microsoft.com/office/officeart/2005/8/layout/orgChart1"/>
    <dgm:cxn modelId="{087B3F45-C78B-4E25-A2CE-7FD1707E8450}" type="presParOf" srcId="{CFE9B89C-9B45-4C26-A0C4-0B0B8BA3181B}" destId="{E6ECAF60-9583-4BE2-AE02-263B044EED2B}" srcOrd="1" destOrd="0" presId="urn:microsoft.com/office/officeart/2005/8/layout/orgChart1"/>
    <dgm:cxn modelId="{BEBAAA04-181C-4739-8867-639510555E7F}" type="presParOf" srcId="{61D4DF08-6BEF-4A36-87AF-F23E8743765C}" destId="{687C0D17-A69B-403B-8E39-6F62DBBA1F20}" srcOrd="1" destOrd="0" presId="urn:microsoft.com/office/officeart/2005/8/layout/orgChart1"/>
    <dgm:cxn modelId="{83DDE13E-6E3D-4274-9452-98B0FAE307F3}" type="presParOf" srcId="{687C0D17-A69B-403B-8E39-6F62DBBA1F20}" destId="{1F24BB10-C223-4313-B27F-B22B096A44BB}" srcOrd="0" destOrd="0" presId="urn:microsoft.com/office/officeart/2005/8/layout/orgChart1"/>
    <dgm:cxn modelId="{DF334E88-9481-4425-A1C5-DF0250BB0E16}" type="presParOf" srcId="{687C0D17-A69B-403B-8E39-6F62DBBA1F20}" destId="{93878114-BAC8-4851-94A0-A1A8EB138F24}" srcOrd="1" destOrd="0" presId="urn:microsoft.com/office/officeart/2005/8/layout/orgChart1"/>
    <dgm:cxn modelId="{A4A96589-80AE-4315-9AE5-771BD4B7D051}" type="presParOf" srcId="{93878114-BAC8-4851-94A0-A1A8EB138F24}" destId="{16E73070-B4FA-4D4C-AC52-ED8D21C126C4}" srcOrd="0" destOrd="0" presId="urn:microsoft.com/office/officeart/2005/8/layout/orgChart1"/>
    <dgm:cxn modelId="{9929239E-C321-4A7D-B512-ABBA29289A59}" type="presParOf" srcId="{16E73070-B4FA-4D4C-AC52-ED8D21C126C4}" destId="{209EA2A0-2FC8-4C66-ADB3-CFD62EB58D22}" srcOrd="0" destOrd="0" presId="urn:microsoft.com/office/officeart/2005/8/layout/orgChart1"/>
    <dgm:cxn modelId="{AF54992B-8256-4CD6-9F71-424E38EC3F88}" type="presParOf" srcId="{16E73070-B4FA-4D4C-AC52-ED8D21C126C4}" destId="{4FB0ED4D-7AAE-4D38-B5B4-8A0013570DE0}" srcOrd="1" destOrd="0" presId="urn:microsoft.com/office/officeart/2005/8/layout/orgChart1"/>
    <dgm:cxn modelId="{48E371B9-EE26-4D37-AE9F-E4DE4AD88169}" type="presParOf" srcId="{93878114-BAC8-4851-94A0-A1A8EB138F24}" destId="{DEF431C9-7B36-48F4-8E09-D5946D8F5F48}" srcOrd="1" destOrd="0" presId="urn:microsoft.com/office/officeart/2005/8/layout/orgChart1"/>
    <dgm:cxn modelId="{69049835-026C-4D0E-894A-F710CA3749E3}" type="presParOf" srcId="{93878114-BAC8-4851-94A0-A1A8EB138F24}" destId="{B9F4F066-5205-4DB9-B2B8-EAD7B0160BD1}" srcOrd="2" destOrd="0" presId="urn:microsoft.com/office/officeart/2005/8/layout/orgChart1"/>
    <dgm:cxn modelId="{508DB84C-9EF6-4515-B055-ABA5E396E0D8}" type="presParOf" srcId="{687C0D17-A69B-403B-8E39-6F62DBBA1F20}" destId="{040FA375-1DAC-451B-9006-6D2AEC512B53}" srcOrd="2" destOrd="0" presId="urn:microsoft.com/office/officeart/2005/8/layout/orgChart1"/>
    <dgm:cxn modelId="{8B6041FE-2088-47AC-8142-C83139248F75}" type="presParOf" srcId="{687C0D17-A69B-403B-8E39-6F62DBBA1F20}" destId="{9908327C-E772-4DE4-A1BA-1D8BA67DED2F}" srcOrd="3" destOrd="0" presId="urn:microsoft.com/office/officeart/2005/8/layout/orgChart1"/>
    <dgm:cxn modelId="{2BD9FB85-7405-4304-AD6E-B50CE1274839}" type="presParOf" srcId="{9908327C-E772-4DE4-A1BA-1D8BA67DED2F}" destId="{85B16AFA-392B-43FA-9AF8-BC195E6B7BA5}" srcOrd="0" destOrd="0" presId="urn:microsoft.com/office/officeart/2005/8/layout/orgChart1"/>
    <dgm:cxn modelId="{91CE8709-E545-48FF-9232-564B487A7F5E}" type="presParOf" srcId="{85B16AFA-392B-43FA-9AF8-BC195E6B7BA5}" destId="{B3C86468-A461-40A6-99BD-FE6C9A9B679C}" srcOrd="0" destOrd="0" presId="urn:microsoft.com/office/officeart/2005/8/layout/orgChart1"/>
    <dgm:cxn modelId="{6CB2E190-C504-4B22-B4CC-B20FA85F6AB2}" type="presParOf" srcId="{85B16AFA-392B-43FA-9AF8-BC195E6B7BA5}" destId="{53B9ED1B-25B0-42A4-BC16-E11BAD79C262}" srcOrd="1" destOrd="0" presId="urn:microsoft.com/office/officeart/2005/8/layout/orgChart1"/>
    <dgm:cxn modelId="{84DABEF7-C497-4C3E-88ED-3B6D45FDDE40}" type="presParOf" srcId="{9908327C-E772-4DE4-A1BA-1D8BA67DED2F}" destId="{530BC056-C5E3-4326-8D3D-D4821EE1EC79}" srcOrd="1" destOrd="0" presId="urn:microsoft.com/office/officeart/2005/8/layout/orgChart1"/>
    <dgm:cxn modelId="{317893A8-4A83-409A-B43D-12668AC5DF54}" type="presParOf" srcId="{9908327C-E772-4DE4-A1BA-1D8BA67DED2F}" destId="{FFAB007A-E6B8-4F01-A7A6-CA88F68C1D28}" srcOrd="2" destOrd="0" presId="urn:microsoft.com/office/officeart/2005/8/layout/orgChart1"/>
    <dgm:cxn modelId="{F8567386-3BFB-4EEA-BE5C-D2B3C880212A}" type="presParOf" srcId="{61D4DF08-6BEF-4A36-87AF-F23E8743765C}" destId="{BDD43676-9BDA-43CE-A922-B64CEA381F32}" srcOrd="2" destOrd="0" presId="urn:microsoft.com/office/officeart/2005/8/layout/orgChart1"/>
    <dgm:cxn modelId="{7A28DF91-5C6B-4A2B-B4D9-1DD56DE72689}" type="presParOf" srcId="{81F16CB9-E699-4DDC-BB52-0CE13288B089}" destId="{A27C48AC-EF55-479D-9438-AC4DE40D52CF}" srcOrd="10" destOrd="0" presId="urn:microsoft.com/office/officeart/2005/8/layout/orgChart1"/>
    <dgm:cxn modelId="{EEFA5452-0847-43BA-B497-7E6AFA7A90B5}" type="presParOf" srcId="{81F16CB9-E699-4DDC-BB52-0CE13288B089}" destId="{7F0C7B7B-5862-400B-8653-B90FCF901F9D}" srcOrd="11" destOrd="0" presId="urn:microsoft.com/office/officeart/2005/8/layout/orgChart1"/>
    <dgm:cxn modelId="{C1B616CB-9C35-4E1D-BE02-96E024F655D8}" type="presParOf" srcId="{7F0C7B7B-5862-400B-8653-B90FCF901F9D}" destId="{CD546E87-D748-4D55-AE20-CF11D115BCD3}" srcOrd="0" destOrd="0" presId="urn:microsoft.com/office/officeart/2005/8/layout/orgChart1"/>
    <dgm:cxn modelId="{E5C67B53-5D27-4752-93FA-9ECEA168D6DF}" type="presParOf" srcId="{CD546E87-D748-4D55-AE20-CF11D115BCD3}" destId="{CED667BA-B54D-4657-8704-D6286F4A8733}" srcOrd="0" destOrd="0" presId="urn:microsoft.com/office/officeart/2005/8/layout/orgChart1"/>
    <dgm:cxn modelId="{C08444D5-3470-4F84-B1EA-3BB817815E4B}" type="presParOf" srcId="{CD546E87-D748-4D55-AE20-CF11D115BCD3}" destId="{8446BF87-9394-4DD5-8148-D0EAFABBFE02}" srcOrd="1" destOrd="0" presId="urn:microsoft.com/office/officeart/2005/8/layout/orgChart1"/>
    <dgm:cxn modelId="{019E286B-D686-445C-8EBB-D8AD26DFC01C}" type="presParOf" srcId="{7F0C7B7B-5862-400B-8653-B90FCF901F9D}" destId="{F9F60311-00BF-47AF-AD27-D9B18AA2BCE2}" srcOrd="1" destOrd="0" presId="urn:microsoft.com/office/officeart/2005/8/layout/orgChart1"/>
    <dgm:cxn modelId="{83467E33-13A9-4BA5-A669-7EA3E824E9BA}" type="presParOf" srcId="{F9F60311-00BF-47AF-AD27-D9B18AA2BCE2}" destId="{DFEAFD05-4A15-4A75-9689-4D2CCC988AF9}" srcOrd="0" destOrd="0" presId="urn:microsoft.com/office/officeart/2005/8/layout/orgChart1"/>
    <dgm:cxn modelId="{01A328BD-FE58-49A6-BBFB-54E35C7517B2}" type="presParOf" srcId="{F9F60311-00BF-47AF-AD27-D9B18AA2BCE2}" destId="{ADCE448B-6CEC-405F-AC2F-96687A69CBF6}" srcOrd="1" destOrd="0" presId="urn:microsoft.com/office/officeart/2005/8/layout/orgChart1"/>
    <dgm:cxn modelId="{CA49F218-ADE5-4289-9D52-48E28CC9008A}" type="presParOf" srcId="{ADCE448B-6CEC-405F-AC2F-96687A69CBF6}" destId="{F33AEA5E-620D-419C-A9B5-11685A71DADD}" srcOrd="0" destOrd="0" presId="urn:microsoft.com/office/officeart/2005/8/layout/orgChart1"/>
    <dgm:cxn modelId="{F1B641AF-C022-4DA0-B93E-965D2F798E7E}" type="presParOf" srcId="{F33AEA5E-620D-419C-A9B5-11685A71DADD}" destId="{0165315F-5017-48A8-A4EA-EB23A9CBFD1B}" srcOrd="0" destOrd="0" presId="urn:microsoft.com/office/officeart/2005/8/layout/orgChart1"/>
    <dgm:cxn modelId="{612AEC46-235C-4FF6-97E2-35C6DCD8051D}" type="presParOf" srcId="{F33AEA5E-620D-419C-A9B5-11685A71DADD}" destId="{C41F05EE-0767-4167-AB48-90F5166518FE}" srcOrd="1" destOrd="0" presId="urn:microsoft.com/office/officeart/2005/8/layout/orgChart1"/>
    <dgm:cxn modelId="{8D88AB13-9D32-4319-86E7-D60DF6491ABE}" type="presParOf" srcId="{ADCE448B-6CEC-405F-AC2F-96687A69CBF6}" destId="{0AA47B9E-4550-4C2E-8109-9B5E23842762}" srcOrd="1" destOrd="0" presId="urn:microsoft.com/office/officeart/2005/8/layout/orgChart1"/>
    <dgm:cxn modelId="{36DC058C-7D20-4C97-BF73-2C0B0333E744}" type="presParOf" srcId="{ADCE448B-6CEC-405F-AC2F-96687A69CBF6}" destId="{52A39F34-A423-4079-9519-17916E27ED42}" srcOrd="2" destOrd="0" presId="urn:microsoft.com/office/officeart/2005/8/layout/orgChart1"/>
    <dgm:cxn modelId="{730DE27B-AA53-4246-B1FA-6182D7334D7B}" type="presParOf" srcId="{7F0C7B7B-5862-400B-8653-B90FCF901F9D}" destId="{E66EB5EF-8DB6-490D-BAAE-E399E0F9A76A}" srcOrd="2" destOrd="0" presId="urn:microsoft.com/office/officeart/2005/8/layout/orgChart1"/>
    <dgm:cxn modelId="{B4AC6F9F-C232-448C-9FE5-93BE53E85AE8}" type="presParOf" srcId="{81F16CB9-E699-4DDC-BB52-0CE13288B089}" destId="{58D00A27-55E5-4502-AD23-8BA73E06D7E3}" srcOrd="12" destOrd="0" presId="urn:microsoft.com/office/officeart/2005/8/layout/orgChart1"/>
    <dgm:cxn modelId="{2D1AA699-6539-4A07-88D6-27485B81B19F}" type="presParOf" srcId="{81F16CB9-E699-4DDC-BB52-0CE13288B089}" destId="{0661C314-3786-4DB8-B30B-D400ED3202C3}" srcOrd="13" destOrd="0" presId="urn:microsoft.com/office/officeart/2005/8/layout/orgChart1"/>
    <dgm:cxn modelId="{F39AA056-DDD4-44DE-A8D0-6C9D4F532253}" type="presParOf" srcId="{0661C314-3786-4DB8-B30B-D400ED3202C3}" destId="{60EB6FA7-015C-4F63-B1FA-CD2FF45C23C5}" srcOrd="0" destOrd="0" presId="urn:microsoft.com/office/officeart/2005/8/layout/orgChart1"/>
    <dgm:cxn modelId="{60537D58-7A34-47F3-AC15-52AD8F6A3125}" type="presParOf" srcId="{60EB6FA7-015C-4F63-B1FA-CD2FF45C23C5}" destId="{AFB86023-1A5B-4676-B990-1065FD3F5EB0}" srcOrd="0" destOrd="0" presId="urn:microsoft.com/office/officeart/2005/8/layout/orgChart1"/>
    <dgm:cxn modelId="{15826BE2-0CAA-4583-9043-E0D5620A1450}" type="presParOf" srcId="{60EB6FA7-015C-4F63-B1FA-CD2FF45C23C5}" destId="{F7FBAF29-34EB-4840-8DB0-DAC8D7804C1D}" srcOrd="1" destOrd="0" presId="urn:microsoft.com/office/officeart/2005/8/layout/orgChart1"/>
    <dgm:cxn modelId="{C46458A0-891D-4245-9FEE-39A3A65FE269}" type="presParOf" srcId="{0661C314-3786-4DB8-B30B-D400ED3202C3}" destId="{E7A0FEBB-7DC2-4480-B795-C66FA0C4A1F4}" srcOrd="1" destOrd="0" presId="urn:microsoft.com/office/officeart/2005/8/layout/orgChart1"/>
    <dgm:cxn modelId="{DE5B2683-7110-4CE9-9FB2-0609B5BC34B9}" type="presParOf" srcId="{E7A0FEBB-7DC2-4480-B795-C66FA0C4A1F4}" destId="{5C1EA618-23F5-4250-8643-9EEAEBBAAECC}" srcOrd="0" destOrd="0" presId="urn:microsoft.com/office/officeart/2005/8/layout/orgChart1"/>
    <dgm:cxn modelId="{E35333EC-1A47-4332-90FF-BD52F4BFBB4F}" type="presParOf" srcId="{E7A0FEBB-7DC2-4480-B795-C66FA0C4A1F4}" destId="{FE199447-C917-430B-811F-716844CA225F}" srcOrd="1" destOrd="0" presId="urn:microsoft.com/office/officeart/2005/8/layout/orgChart1"/>
    <dgm:cxn modelId="{08F6218B-60D1-4CE4-BD2F-1844D4C94297}" type="presParOf" srcId="{FE199447-C917-430B-811F-716844CA225F}" destId="{74AC8D38-8D31-49F5-811C-344DBD018F3A}" srcOrd="0" destOrd="0" presId="urn:microsoft.com/office/officeart/2005/8/layout/orgChart1"/>
    <dgm:cxn modelId="{AEF8D8A0-9137-451D-929F-F12CB8BBBB46}" type="presParOf" srcId="{74AC8D38-8D31-49F5-811C-344DBD018F3A}" destId="{8E387308-5884-476C-A86D-2081CBBA7F30}" srcOrd="0" destOrd="0" presId="urn:microsoft.com/office/officeart/2005/8/layout/orgChart1"/>
    <dgm:cxn modelId="{71293961-AE97-47C3-B166-5438D0CB2244}" type="presParOf" srcId="{74AC8D38-8D31-49F5-811C-344DBD018F3A}" destId="{B15E9E50-F5DD-4999-8613-20AB8744947E}" srcOrd="1" destOrd="0" presId="urn:microsoft.com/office/officeart/2005/8/layout/orgChart1"/>
    <dgm:cxn modelId="{0110E155-B1BE-4C36-945E-6F92EBE8E4ED}" type="presParOf" srcId="{FE199447-C917-430B-811F-716844CA225F}" destId="{C820AAD2-E5C3-479C-BE23-A22BB52F0B97}" srcOrd="1" destOrd="0" presId="urn:microsoft.com/office/officeart/2005/8/layout/orgChart1"/>
    <dgm:cxn modelId="{BB6D0EAD-1711-48D9-836B-EE83D88019BC}" type="presParOf" srcId="{FE199447-C917-430B-811F-716844CA225F}" destId="{C939D34F-7809-449F-B48B-4BC4D4131070}" srcOrd="2" destOrd="0" presId="urn:microsoft.com/office/officeart/2005/8/layout/orgChart1"/>
    <dgm:cxn modelId="{6A81E2F4-7BC2-421D-8313-380DBBD53969}" type="presParOf" srcId="{0661C314-3786-4DB8-B30B-D400ED3202C3}" destId="{AA19FE6E-384A-48DE-8A36-7EA05BDA2699}" srcOrd="2" destOrd="0" presId="urn:microsoft.com/office/officeart/2005/8/layout/orgChart1"/>
    <dgm:cxn modelId="{6D1C3CAF-95A9-4C20-84A4-16980C1CD921}"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A6566C-0E70-47C6-BD15-F931194D9A9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D30B3A6-911D-407C-BADF-23D8FCD16676}">
      <dgm:prSet custT="1"/>
      <dgm:spPr>
        <a:xfrm>
          <a:off x="0" y="2418"/>
          <a:ext cx="2430673" cy="1596181"/>
        </a:xfrm>
        <a:prstGeom prst="roundRec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2400" baseline="0" dirty="0">
              <a:solidFill>
                <a:sysClr val="window" lastClr="FFFFFF"/>
              </a:solidFill>
              <a:latin typeface="Segoe UI"/>
              <a:ea typeface="+mn-ea"/>
              <a:cs typeface="+mn-cs"/>
            </a:rPr>
            <a:t>Registration at app launch</a:t>
          </a:r>
          <a:endParaRPr lang="fr-FR" sz="2400" dirty="0">
            <a:solidFill>
              <a:sysClr val="window" lastClr="FFFFFF"/>
            </a:solidFill>
            <a:latin typeface="Segoe UI"/>
            <a:ea typeface="+mn-ea"/>
            <a:cs typeface="+mn-cs"/>
          </a:endParaRPr>
        </a:p>
      </dgm:t>
    </dgm:pt>
    <dgm:pt modelId="{7ED134BD-D14B-4434-83AF-72B3EA778534}" type="parTrans" cxnId="{469C24A1-B41A-4377-99E7-CB0544354C9D}">
      <dgm:prSet/>
      <dgm:spPr/>
      <dgm:t>
        <a:bodyPr/>
        <a:lstStyle/>
        <a:p>
          <a:endParaRPr lang="en-US"/>
        </a:p>
      </dgm:t>
    </dgm:pt>
    <dgm:pt modelId="{523AB6F3-292E-4110-B7A7-6CA35D450028}" type="sibTrans" cxnId="{469C24A1-B41A-4377-99E7-CB0544354C9D}">
      <dgm:prSet/>
      <dgm:spPr/>
      <dgm:t>
        <a:bodyPr/>
        <a:lstStyle/>
        <a:p>
          <a:endParaRPr lang="en-US"/>
        </a:p>
      </dgm:t>
    </dgm:pt>
    <dgm:pt modelId="{0E99236E-4C0E-4D8E-9678-DAE005D60D16}">
      <dgm:prSet custT="1"/>
      <dgm:spPr>
        <a:xfrm rot="5400000">
          <a:off x="3952798" y="-1360089"/>
          <a:ext cx="1276945" cy="4321196"/>
        </a:xfrm>
        <a:prstGeom prst="round2SameRect">
          <a:avLst/>
        </a:prstGeom>
        <a:solidFill>
          <a:srgbClr val="0A5BBA">
            <a:alpha val="90000"/>
            <a:tint val="40000"/>
            <a:hueOff val="0"/>
            <a:satOff val="0"/>
            <a:lumOff val="0"/>
            <a:alphaOff val="0"/>
          </a:srgbClr>
        </a:solidFill>
        <a:ln w="25400" cap="flat" cmpd="sng" algn="ctr">
          <a:solidFill>
            <a:srgbClr val="0A5BBA">
              <a:alpha val="90000"/>
              <a:tint val="40000"/>
              <a:hueOff val="0"/>
              <a:satOff val="0"/>
              <a:lumOff val="0"/>
              <a:alphaOff val="0"/>
            </a:srgbClr>
          </a:solidFill>
          <a:prstDash val="solid"/>
        </a:ln>
        <a:effectLst/>
      </dgm:spPr>
      <dgm:t>
        <a:bodyPr/>
        <a:lstStyle/>
        <a:p>
          <a:pPr rtl="0"/>
          <a:r>
            <a:rPr lang="en-US" sz="2000" dirty="0">
              <a:solidFill>
                <a:schemeClr val="tx1"/>
              </a:solidFill>
              <a:latin typeface="Segoe UI"/>
              <a:ea typeface="+mn-ea"/>
              <a:cs typeface="+mn-cs"/>
            </a:rPr>
            <a:t>Client app contacts Platform Notification Service, to retrieve current channel. App updates handle in back-end</a:t>
          </a:r>
          <a:endParaRPr lang="fr-FR" sz="2000" dirty="0">
            <a:solidFill>
              <a:schemeClr val="tx1"/>
            </a:solidFill>
            <a:latin typeface="Segoe UI"/>
            <a:ea typeface="+mn-ea"/>
            <a:cs typeface="+mn-cs"/>
          </a:endParaRPr>
        </a:p>
      </dgm:t>
    </dgm:pt>
    <dgm:pt modelId="{039EBD80-FAE6-44B5-85CF-7F03211E398F}" type="parTrans" cxnId="{540D5B3F-2B6A-4FE9-A2BE-63FD7B3D60B6}">
      <dgm:prSet/>
      <dgm:spPr/>
      <dgm:t>
        <a:bodyPr/>
        <a:lstStyle/>
        <a:p>
          <a:endParaRPr lang="en-US"/>
        </a:p>
      </dgm:t>
    </dgm:pt>
    <dgm:pt modelId="{A4AC704C-5443-4CE8-B530-983AF3D028CE}" type="sibTrans" cxnId="{540D5B3F-2B6A-4FE9-A2BE-63FD7B3D60B6}">
      <dgm:prSet/>
      <dgm:spPr/>
      <dgm:t>
        <a:bodyPr/>
        <a:lstStyle/>
        <a:p>
          <a:endParaRPr lang="en-US"/>
        </a:p>
      </dgm:t>
    </dgm:pt>
    <dgm:pt modelId="{C839640B-DB90-4067-AA59-16AD595514E1}">
      <dgm:prSet custT="1"/>
      <dgm:spPr>
        <a:xfrm>
          <a:off x="0" y="1678409"/>
          <a:ext cx="2430673" cy="1596181"/>
        </a:xfrm>
        <a:prstGeom prst="roundRec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2400" baseline="0" dirty="0">
              <a:solidFill>
                <a:sysClr val="window" lastClr="FFFFFF"/>
              </a:solidFill>
              <a:latin typeface="Segoe UI"/>
              <a:ea typeface="+mn-ea"/>
              <a:cs typeface="+mn-cs"/>
            </a:rPr>
            <a:t>Sending Notification</a:t>
          </a:r>
          <a:endParaRPr lang="fr-FR" sz="2400" dirty="0">
            <a:solidFill>
              <a:sysClr val="window" lastClr="FFFFFF"/>
            </a:solidFill>
            <a:latin typeface="Segoe UI"/>
            <a:ea typeface="+mn-ea"/>
            <a:cs typeface="+mn-cs"/>
          </a:endParaRPr>
        </a:p>
      </dgm:t>
    </dgm:pt>
    <dgm:pt modelId="{42093B09-1A66-4497-B32E-96CD37F1984D}" type="parTrans" cxnId="{9F220724-7086-4BA5-A10D-8688AF13E198}">
      <dgm:prSet/>
      <dgm:spPr/>
      <dgm:t>
        <a:bodyPr/>
        <a:lstStyle/>
        <a:p>
          <a:endParaRPr lang="en-US"/>
        </a:p>
      </dgm:t>
    </dgm:pt>
    <dgm:pt modelId="{F23B6742-ED8C-4237-B027-46F4F202FAAC}" type="sibTrans" cxnId="{9F220724-7086-4BA5-A10D-8688AF13E198}">
      <dgm:prSet/>
      <dgm:spPr/>
      <dgm:t>
        <a:bodyPr/>
        <a:lstStyle/>
        <a:p>
          <a:endParaRPr lang="en-US"/>
        </a:p>
      </dgm:t>
    </dgm:pt>
    <dgm:pt modelId="{566EE05C-3721-419C-A8B2-C354FE0BECD4}">
      <dgm:prSet custT="1"/>
      <dgm:spPr>
        <a:xfrm rot="5400000">
          <a:off x="3952798" y="315901"/>
          <a:ext cx="1276945" cy="4321196"/>
        </a:xfrm>
        <a:prstGeom prst="round2SameRect">
          <a:avLst/>
        </a:prstGeom>
        <a:solidFill>
          <a:srgbClr val="0A5BBA">
            <a:alpha val="90000"/>
            <a:tint val="40000"/>
            <a:hueOff val="0"/>
            <a:satOff val="0"/>
            <a:lumOff val="0"/>
            <a:alphaOff val="0"/>
          </a:srgbClr>
        </a:solidFill>
        <a:ln w="25400" cap="flat" cmpd="sng" algn="ctr">
          <a:solidFill>
            <a:srgbClr val="0A5BBA">
              <a:alpha val="90000"/>
              <a:tint val="40000"/>
              <a:hueOff val="0"/>
              <a:satOff val="0"/>
              <a:lumOff val="0"/>
              <a:alphaOff val="0"/>
            </a:srgbClr>
          </a:solidFill>
          <a:prstDash val="solid"/>
        </a:ln>
        <a:effectLst/>
      </dgm:spPr>
      <dgm:t>
        <a:bodyPr/>
        <a:lstStyle/>
        <a:p>
          <a:pPr rtl="0"/>
          <a:r>
            <a:rPr lang="en-US" sz="2000" dirty="0">
              <a:solidFill>
                <a:schemeClr val="tx1"/>
              </a:solidFill>
              <a:latin typeface="Segoe UI"/>
              <a:ea typeface="+mn-ea"/>
              <a:cs typeface="+mn-cs"/>
            </a:rPr>
            <a:t>App back-end send notification to PNS</a:t>
          </a:r>
          <a:endParaRPr lang="fr-FR" sz="2000" dirty="0">
            <a:solidFill>
              <a:schemeClr val="tx1"/>
            </a:solidFill>
            <a:latin typeface="Segoe UI"/>
            <a:ea typeface="+mn-ea"/>
            <a:cs typeface="+mn-cs"/>
          </a:endParaRPr>
        </a:p>
      </dgm:t>
    </dgm:pt>
    <dgm:pt modelId="{9231C57E-1642-4301-A383-1F2672A87B72}" type="parTrans" cxnId="{DD2CB2C8-CF0C-488B-B33B-1CEE4D6A1ABD}">
      <dgm:prSet/>
      <dgm:spPr/>
      <dgm:t>
        <a:bodyPr/>
        <a:lstStyle/>
        <a:p>
          <a:endParaRPr lang="en-US"/>
        </a:p>
      </dgm:t>
    </dgm:pt>
    <dgm:pt modelId="{7CC4B835-96B1-496C-8D48-61A9AE635F0A}" type="sibTrans" cxnId="{DD2CB2C8-CF0C-488B-B33B-1CEE4D6A1ABD}">
      <dgm:prSet/>
      <dgm:spPr/>
      <dgm:t>
        <a:bodyPr/>
        <a:lstStyle/>
        <a:p>
          <a:endParaRPr lang="en-US"/>
        </a:p>
      </dgm:t>
    </dgm:pt>
    <dgm:pt modelId="{78EC679F-443D-4D47-BFE3-39063F6D14CE}">
      <dgm:prSet custT="1"/>
      <dgm:spPr>
        <a:xfrm rot="5400000">
          <a:off x="3952798" y="315901"/>
          <a:ext cx="1276945" cy="4321196"/>
        </a:xfrm>
        <a:prstGeom prst="round2SameRect">
          <a:avLst/>
        </a:prstGeom>
        <a:solidFill>
          <a:srgbClr val="0A5BBA">
            <a:alpha val="90000"/>
            <a:tint val="40000"/>
            <a:hueOff val="0"/>
            <a:satOff val="0"/>
            <a:lumOff val="0"/>
            <a:alphaOff val="0"/>
          </a:srgbClr>
        </a:solidFill>
        <a:ln w="25400" cap="flat" cmpd="sng" algn="ctr">
          <a:solidFill>
            <a:srgbClr val="0A5BBA">
              <a:alpha val="90000"/>
              <a:tint val="40000"/>
              <a:hueOff val="0"/>
              <a:satOff val="0"/>
              <a:lumOff val="0"/>
              <a:alphaOff val="0"/>
            </a:srgbClr>
          </a:solidFill>
          <a:prstDash val="solid"/>
        </a:ln>
        <a:effectLst/>
      </dgm:spPr>
      <dgm:t>
        <a:bodyPr/>
        <a:lstStyle/>
        <a:p>
          <a:pPr rtl="0"/>
          <a:r>
            <a:rPr lang="en-US" sz="2000" dirty="0">
              <a:solidFill>
                <a:schemeClr val="tx1"/>
              </a:solidFill>
              <a:latin typeface="Segoe UI"/>
              <a:ea typeface="+mn-ea"/>
              <a:cs typeface="+mn-cs"/>
            </a:rPr>
            <a:t>PNS pushes the notification to the app on the device</a:t>
          </a:r>
          <a:endParaRPr lang="fr-FR" sz="2000" dirty="0">
            <a:solidFill>
              <a:schemeClr val="tx1"/>
            </a:solidFill>
            <a:latin typeface="Segoe UI"/>
            <a:ea typeface="+mn-ea"/>
            <a:cs typeface="+mn-cs"/>
          </a:endParaRPr>
        </a:p>
      </dgm:t>
    </dgm:pt>
    <dgm:pt modelId="{2793728A-C35D-4264-9012-5A756B63A347}" type="parTrans" cxnId="{F019F972-68C3-41BE-806F-4911AB9538AD}">
      <dgm:prSet/>
      <dgm:spPr/>
      <dgm:t>
        <a:bodyPr/>
        <a:lstStyle/>
        <a:p>
          <a:endParaRPr lang="en-US"/>
        </a:p>
      </dgm:t>
    </dgm:pt>
    <dgm:pt modelId="{16D77221-378C-4D88-B5A5-BA624C46CECB}" type="sibTrans" cxnId="{F019F972-68C3-41BE-806F-4911AB9538AD}">
      <dgm:prSet/>
      <dgm:spPr/>
      <dgm:t>
        <a:bodyPr/>
        <a:lstStyle/>
        <a:p>
          <a:endParaRPr lang="en-US"/>
        </a:p>
      </dgm:t>
    </dgm:pt>
    <dgm:pt modelId="{E609A253-3953-4D36-B1EE-EFE58CFAA392}">
      <dgm:prSet custT="1"/>
      <dgm:spPr>
        <a:xfrm>
          <a:off x="0" y="3354399"/>
          <a:ext cx="2430673" cy="1596181"/>
        </a:xfrm>
        <a:prstGeom prst="roundRec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2400" baseline="0" dirty="0">
              <a:solidFill>
                <a:sysClr val="window" lastClr="FFFFFF"/>
              </a:solidFill>
              <a:latin typeface="Segoe UI"/>
              <a:ea typeface="+mn-ea"/>
              <a:cs typeface="+mn-cs"/>
            </a:rPr>
            <a:t>Maintenance</a:t>
          </a:r>
          <a:endParaRPr lang="fr-FR" sz="2400" dirty="0">
            <a:solidFill>
              <a:sysClr val="window" lastClr="FFFFFF"/>
            </a:solidFill>
            <a:latin typeface="Segoe UI"/>
            <a:ea typeface="+mn-ea"/>
            <a:cs typeface="+mn-cs"/>
          </a:endParaRPr>
        </a:p>
      </dgm:t>
    </dgm:pt>
    <dgm:pt modelId="{069BADEA-8751-4B49-84D5-B1E43BC24981}" type="parTrans" cxnId="{9F62BB5D-951D-4AED-BC9C-F939436389CB}">
      <dgm:prSet/>
      <dgm:spPr/>
      <dgm:t>
        <a:bodyPr/>
        <a:lstStyle/>
        <a:p>
          <a:endParaRPr lang="en-US"/>
        </a:p>
      </dgm:t>
    </dgm:pt>
    <dgm:pt modelId="{6DB1433A-A05E-40CC-BC0F-B2B69886F4C1}" type="sibTrans" cxnId="{9F62BB5D-951D-4AED-BC9C-F939436389CB}">
      <dgm:prSet/>
      <dgm:spPr/>
      <dgm:t>
        <a:bodyPr/>
        <a:lstStyle/>
        <a:p>
          <a:endParaRPr lang="en-US"/>
        </a:p>
      </dgm:t>
    </dgm:pt>
    <dgm:pt modelId="{B52D3A1E-57C2-426D-AF5A-9FAE8D011E04}">
      <dgm:prSet custT="1"/>
      <dgm:spPr>
        <a:xfrm rot="5400000">
          <a:off x="3952798" y="1991892"/>
          <a:ext cx="1276945" cy="4321196"/>
        </a:xfrm>
        <a:prstGeom prst="round2SameRect">
          <a:avLst/>
        </a:prstGeom>
        <a:solidFill>
          <a:srgbClr val="0A5BBA">
            <a:alpha val="90000"/>
            <a:tint val="40000"/>
            <a:hueOff val="0"/>
            <a:satOff val="0"/>
            <a:lumOff val="0"/>
            <a:alphaOff val="0"/>
          </a:srgbClr>
        </a:solidFill>
        <a:ln w="25400" cap="flat" cmpd="sng" algn="ctr">
          <a:solidFill>
            <a:srgbClr val="0A5BBA">
              <a:alpha val="90000"/>
              <a:tint val="40000"/>
              <a:hueOff val="0"/>
              <a:satOff val="0"/>
              <a:lumOff val="0"/>
              <a:alphaOff val="0"/>
            </a:srgbClr>
          </a:solidFill>
          <a:prstDash val="solid"/>
        </a:ln>
        <a:effectLst/>
      </dgm:spPr>
      <dgm:t>
        <a:bodyPr/>
        <a:lstStyle/>
        <a:p>
          <a:pPr rtl="0"/>
          <a:r>
            <a:rPr lang="en-US" sz="2000" dirty="0">
              <a:solidFill>
                <a:schemeClr val="tx1">
                  <a:lumMod val="75000"/>
                  <a:lumOff val="25000"/>
                </a:schemeClr>
              </a:solidFill>
              <a:latin typeface="Segoe UI"/>
              <a:ea typeface="+mn-ea"/>
              <a:cs typeface="+mn-cs"/>
            </a:rPr>
            <a:t>Delete expired handles when PNS rejects them</a:t>
          </a:r>
          <a:endParaRPr lang="fr-FR" sz="2000" dirty="0">
            <a:solidFill>
              <a:schemeClr val="tx1">
                <a:lumMod val="75000"/>
                <a:lumOff val="25000"/>
              </a:schemeClr>
            </a:solidFill>
            <a:latin typeface="Segoe UI"/>
            <a:ea typeface="+mn-ea"/>
            <a:cs typeface="+mn-cs"/>
          </a:endParaRPr>
        </a:p>
      </dgm:t>
    </dgm:pt>
    <dgm:pt modelId="{7CA836DF-8BF3-43F6-A5E3-FFEAD22A46D8}" type="parTrans" cxnId="{07A2DF0A-D87B-40FB-84C6-DD8E822BB730}">
      <dgm:prSet/>
      <dgm:spPr/>
      <dgm:t>
        <a:bodyPr/>
        <a:lstStyle/>
        <a:p>
          <a:endParaRPr lang="en-US"/>
        </a:p>
      </dgm:t>
    </dgm:pt>
    <dgm:pt modelId="{EEF07BCF-574A-48D6-AAD9-C84290A73BA0}" type="sibTrans" cxnId="{07A2DF0A-D87B-40FB-84C6-DD8E822BB730}">
      <dgm:prSet/>
      <dgm:spPr/>
      <dgm:t>
        <a:bodyPr/>
        <a:lstStyle/>
        <a:p>
          <a:endParaRPr lang="en-US"/>
        </a:p>
      </dgm:t>
    </dgm:pt>
    <dgm:pt modelId="{353D6D47-9F51-4DE8-91DD-904E90BF2D60}" type="pres">
      <dgm:prSet presAssocID="{90A6566C-0E70-47C6-BD15-F931194D9A93}" presName="Name0" presStyleCnt="0">
        <dgm:presLayoutVars>
          <dgm:dir/>
          <dgm:animLvl val="lvl"/>
          <dgm:resizeHandles val="exact"/>
        </dgm:presLayoutVars>
      </dgm:prSet>
      <dgm:spPr/>
    </dgm:pt>
    <dgm:pt modelId="{2DFBE3A1-2E4A-4839-A768-B7E807617FB8}" type="pres">
      <dgm:prSet presAssocID="{ED30B3A6-911D-407C-BADF-23D8FCD16676}" presName="linNode" presStyleCnt="0"/>
      <dgm:spPr/>
    </dgm:pt>
    <dgm:pt modelId="{3BAA3B48-FE4E-44E9-A5D7-6DB52601F9AB}" type="pres">
      <dgm:prSet presAssocID="{ED30B3A6-911D-407C-BADF-23D8FCD16676}" presName="parentText" presStyleLbl="node1" presStyleIdx="0" presStyleCnt="3">
        <dgm:presLayoutVars>
          <dgm:chMax val="1"/>
          <dgm:bulletEnabled val="1"/>
        </dgm:presLayoutVars>
      </dgm:prSet>
      <dgm:spPr/>
    </dgm:pt>
    <dgm:pt modelId="{CF1E6A7B-A7E9-4AA5-B4FA-FB33792DEF1C}" type="pres">
      <dgm:prSet presAssocID="{ED30B3A6-911D-407C-BADF-23D8FCD16676}" presName="descendantText" presStyleLbl="alignAccFollowNode1" presStyleIdx="0" presStyleCnt="3">
        <dgm:presLayoutVars>
          <dgm:bulletEnabled val="1"/>
        </dgm:presLayoutVars>
      </dgm:prSet>
      <dgm:spPr/>
    </dgm:pt>
    <dgm:pt modelId="{4201370E-A1DC-4BA9-8A6D-61152A2589EC}" type="pres">
      <dgm:prSet presAssocID="{523AB6F3-292E-4110-B7A7-6CA35D450028}" presName="sp" presStyleCnt="0"/>
      <dgm:spPr/>
    </dgm:pt>
    <dgm:pt modelId="{FC36BABF-D455-40E4-9484-71C7E74FEA8F}" type="pres">
      <dgm:prSet presAssocID="{C839640B-DB90-4067-AA59-16AD595514E1}" presName="linNode" presStyleCnt="0"/>
      <dgm:spPr/>
    </dgm:pt>
    <dgm:pt modelId="{D4500203-FA91-4270-9514-3612A9333D92}" type="pres">
      <dgm:prSet presAssocID="{C839640B-DB90-4067-AA59-16AD595514E1}" presName="parentText" presStyleLbl="node1" presStyleIdx="1" presStyleCnt="3">
        <dgm:presLayoutVars>
          <dgm:chMax val="1"/>
          <dgm:bulletEnabled val="1"/>
        </dgm:presLayoutVars>
      </dgm:prSet>
      <dgm:spPr/>
    </dgm:pt>
    <dgm:pt modelId="{ECBE3E96-E4C3-485E-B4B4-17E29675CB51}" type="pres">
      <dgm:prSet presAssocID="{C839640B-DB90-4067-AA59-16AD595514E1}" presName="descendantText" presStyleLbl="alignAccFollowNode1" presStyleIdx="1" presStyleCnt="3">
        <dgm:presLayoutVars>
          <dgm:bulletEnabled val="1"/>
        </dgm:presLayoutVars>
      </dgm:prSet>
      <dgm:spPr/>
    </dgm:pt>
    <dgm:pt modelId="{70C5D83C-6255-4775-8B81-89AE20A7E8D7}" type="pres">
      <dgm:prSet presAssocID="{F23B6742-ED8C-4237-B027-46F4F202FAAC}" presName="sp" presStyleCnt="0"/>
      <dgm:spPr/>
    </dgm:pt>
    <dgm:pt modelId="{DF451A8B-0E3B-4581-93CC-CB055DEBCA64}" type="pres">
      <dgm:prSet presAssocID="{E609A253-3953-4D36-B1EE-EFE58CFAA392}" presName="linNode" presStyleCnt="0"/>
      <dgm:spPr/>
    </dgm:pt>
    <dgm:pt modelId="{29B918EC-B346-43CB-8CA0-FDB28C5CD2AD}" type="pres">
      <dgm:prSet presAssocID="{E609A253-3953-4D36-B1EE-EFE58CFAA392}" presName="parentText" presStyleLbl="node1" presStyleIdx="2" presStyleCnt="3">
        <dgm:presLayoutVars>
          <dgm:chMax val="1"/>
          <dgm:bulletEnabled val="1"/>
        </dgm:presLayoutVars>
      </dgm:prSet>
      <dgm:spPr/>
    </dgm:pt>
    <dgm:pt modelId="{1429EEF3-D13E-4F1E-B012-3CECEB1E5C8E}" type="pres">
      <dgm:prSet presAssocID="{E609A253-3953-4D36-B1EE-EFE58CFAA392}" presName="descendantText" presStyleLbl="alignAccFollowNode1" presStyleIdx="2" presStyleCnt="3">
        <dgm:presLayoutVars>
          <dgm:bulletEnabled val="1"/>
        </dgm:presLayoutVars>
      </dgm:prSet>
      <dgm:spPr/>
    </dgm:pt>
  </dgm:ptLst>
  <dgm:cxnLst>
    <dgm:cxn modelId="{DD2CB2C8-CF0C-488B-B33B-1CEE4D6A1ABD}" srcId="{C839640B-DB90-4067-AA59-16AD595514E1}" destId="{566EE05C-3721-419C-A8B2-C354FE0BECD4}" srcOrd="0" destOrd="0" parTransId="{9231C57E-1642-4301-A383-1F2672A87B72}" sibTransId="{7CC4B835-96B1-496C-8D48-61A9AE635F0A}"/>
    <dgm:cxn modelId="{540D5B3F-2B6A-4FE9-A2BE-63FD7B3D60B6}" srcId="{ED30B3A6-911D-407C-BADF-23D8FCD16676}" destId="{0E99236E-4C0E-4D8E-9678-DAE005D60D16}" srcOrd="0" destOrd="0" parTransId="{039EBD80-FAE6-44B5-85CF-7F03211E398F}" sibTransId="{A4AC704C-5443-4CE8-B530-983AF3D028CE}"/>
    <dgm:cxn modelId="{5E7D28A3-E642-44C0-BE26-F966B8178DCB}" type="presOf" srcId="{E609A253-3953-4D36-B1EE-EFE58CFAA392}" destId="{29B918EC-B346-43CB-8CA0-FDB28C5CD2AD}" srcOrd="0" destOrd="0" presId="urn:microsoft.com/office/officeart/2005/8/layout/vList5"/>
    <dgm:cxn modelId="{C9B0F275-042D-4C9E-8260-FD0917F11CF3}" type="presOf" srcId="{78EC679F-443D-4D47-BFE3-39063F6D14CE}" destId="{ECBE3E96-E4C3-485E-B4B4-17E29675CB51}" srcOrd="0" destOrd="1" presId="urn:microsoft.com/office/officeart/2005/8/layout/vList5"/>
    <dgm:cxn modelId="{9F220724-7086-4BA5-A10D-8688AF13E198}" srcId="{90A6566C-0E70-47C6-BD15-F931194D9A93}" destId="{C839640B-DB90-4067-AA59-16AD595514E1}" srcOrd="1" destOrd="0" parTransId="{42093B09-1A66-4497-B32E-96CD37F1984D}" sibTransId="{F23B6742-ED8C-4237-B027-46F4F202FAAC}"/>
    <dgm:cxn modelId="{469C24A1-B41A-4377-99E7-CB0544354C9D}" srcId="{90A6566C-0E70-47C6-BD15-F931194D9A93}" destId="{ED30B3A6-911D-407C-BADF-23D8FCD16676}" srcOrd="0" destOrd="0" parTransId="{7ED134BD-D14B-4434-83AF-72B3EA778534}" sibTransId="{523AB6F3-292E-4110-B7A7-6CA35D450028}"/>
    <dgm:cxn modelId="{A1ECC8E5-86C6-4A57-AA1D-F1AE4AD5F8BC}" type="presOf" srcId="{B52D3A1E-57C2-426D-AF5A-9FAE8D011E04}" destId="{1429EEF3-D13E-4F1E-B012-3CECEB1E5C8E}" srcOrd="0" destOrd="0" presId="urn:microsoft.com/office/officeart/2005/8/layout/vList5"/>
    <dgm:cxn modelId="{07A2DF0A-D87B-40FB-84C6-DD8E822BB730}" srcId="{E609A253-3953-4D36-B1EE-EFE58CFAA392}" destId="{B52D3A1E-57C2-426D-AF5A-9FAE8D011E04}" srcOrd="0" destOrd="0" parTransId="{7CA836DF-8BF3-43F6-A5E3-FFEAD22A46D8}" sibTransId="{EEF07BCF-574A-48D6-AAD9-C84290A73BA0}"/>
    <dgm:cxn modelId="{ECB88DBC-2D58-4B92-AD4D-678F1DBB5B2A}" type="presOf" srcId="{0E99236E-4C0E-4D8E-9678-DAE005D60D16}" destId="{CF1E6A7B-A7E9-4AA5-B4FA-FB33792DEF1C}" srcOrd="0" destOrd="0" presId="urn:microsoft.com/office/officeart/2005/8/layout/vList5"/>
    <dgm:cxn modelId="{9F62BB5D-951D-4AED-BC9C-F939436389CB}" srcId="{90A6566C-0E70-47C6-BD15-F931194D9A93}" destId="{E609A253-3953-4D36-B1EE-EFE58CFAA392}" srcOrd="2" destOrd="0" parTransId="{069BADEA-8751-4B49-84D5-B1E43BC24981}" sibTransId="{6DB1433A-A05E-40CC-BC0F-B2B69886F4C1}"/>
    <dgm:cxn modelId="{BAEA9635-BDF2-48BA-B622-3A337845FB65}" type="presOf" srcId="{C839640B-DB90-4067-AA59-16AD595514E1}" destId="{D4500203-FA91-4270-9514-3612A9333D92}" srcOrd="0" destOrd="0" presId="urn:microsoft.com/office/officeart/2005/8/layout/vList5"/>
    <dgm:cxn modelId="{F91F8A5E-3C58-4F01-8F2E-4CA06BBBFE74}" type="presOf" srcId="{566EE05C-3721-419C-A8B2-C354FE0BECD4}" destId="{ECBE3E96-E4C3-485E-B4B4-17E29675CB51}" srcOrd="0" destOrd="0" presId="urn:microsoft.com/office/officeart/2005/8/layout/vList5"/>
    <dgm:cxn modelId="{F019F972-68C3-41BE-806F-4911AB9538AD}" srcId="{C839640B-DB90-4067-AA59-16AD595514E1}" destId="{78EC679F-443D-4D47-BFE3-39063F6D14CE}" srcOrd="1" destOrd="0" parTransId="{2793728A-C35D-4264-9012-5A756B63A347}" sibTransId="{16D77221-378C-4D88-B5A5-BA624C46CECB}"/>
    <dgm:cxn modelId="{CF3F08AC-D3E2-47B3-B1B6-9D23453B5F1F}" type="presOf" srcId="{90A6566C-0E70-47C6-BD15-F931194D9A93}" destId="{353D6D47-9F51-4DE8-91DD-904E90BF2D60}" srcOrd="0" destOrd="0" presId="urn:microsoft.com/office/officeart/2005/8/layout/vList5"/>
    <dgm:cxn modelId="{22C5D699-DCEB-4286-9BD3-6FF952B3F8AC}" type="presOf" srcId="{ED30B3A6-911D-407C-BADF-23D8FCD16676}" destId="{3BAA3B48-FE4E-44E9-A5D7-6DB52601F9AB}" srcOrd="0" destOrd="0" presId="urn:microsoft.com/office/officeart/2005/8/layout/vList5"/>
    <dgm:cxn modelId="{422536FE-625F-4B02-9E23-10E1E2A0EEC8}" type="presParOf" srcId="{353D6D47-9F51-4DE8-91DD-904E90BF2D60}" destId="{2DFBE3A1-2E4A-4839-A768-B7E807617FB8}" srcOrd="0" destOrd="0" presId="urn:microsoft.com/office/officeart/2005/8/layout/vList5"/>
    <dgm:cxn modelId="{56068838-F282-418E-9AED-D45B641CDCF7}" type="presParOf" srcId="{2DFBE3A1-2E4A-4839-A768-B7E807617FB8}" destId="{3BAA3B48-FE4E-44E9-A5D7-6DB52601F9AB}" srcOrd="0" destOrd="0" presId="urn:microsoft.com/office/officeart/2005/8/layout/vList5"/>
    <dgm:cxn modelId="{0EB8FE62-A235-40A2-A018-75E4665E1746}" type="presParOf" srcId="{2DFBE3A1-2E4A-4839-A768-B7E807617FB8}" destId="{CF1E6A7B-A7E9-4AA5-B4FA-FB33792DEF1C}" srcOrd="1" destOrd="0" presId="urn:microsoft.com/office/officeart/2005/8/layout/vList5"/>
    <dgm:cxn modelId="{03CB82A1-5C02-4277-B3B0-59027C56AF53}" type="presParOf" srcId="{353D6D47-9F51-4DE8-91DD-904E90BF2D60}" destId="{4201370E-A1DC-4BA9-8A6D-61152A2589EC}" srcOrd="1" destOrd="0" presId="urn:microsoft.com/office/officeart/2005/8/layout/vList5"/>
    <dgm:cxn modelId="{75293B45-B70B-4EB2-B1B6-C01325CB0051}" type="presParOf" srcId="{353D6D47-9F51-4DE8-91DD-904E90BF2D60}" destId="{FC36BABF-D455-40E4-9484-71C7E74FEA8F}" srcOrd="2" destOrd="0" presId="urn:microsoft.com/office/officeart/2005/8/layout/vList5"/>
    <dgm:cxn modelId="{9C4E6DA7-E53F-40D3-8A31-F8BF238CAC49}" type="presParOf" srcId="{FC36BABF-D455-40E4-9484-71C7E74FEA8F}" destId="{D4500203-FA91-4270-9514-3612A9333D92}" srcOrd="0" destOrd="0" presId="urn:microsoft.com/office/officeart/2005/8/layout/vList5"/>
    <dgm:cxn modelId="{B8BF32F4-11E1-49C7-A642-9906C14B9884}" type="presParOf" srcId="{FC36BABF-D455-40E4-9484-71C7E74FEA8F}" destId="{ECBE3E96-E4C3-485E-B4B4-17E29675CB51}" srcOrd="1" destOrd="0" presId="urn:microsoft.com/office/officeart/2005/8/layout/vList5"/>
    <dgm:cxn modelId="{F398C1C6-333C-40FE-A6D0-CF5B5037D011}" type="presParOf" srcId="{353D6D47-9F51-4DE8-91DD-904E90BF2D60}" destId="{70C5D83C-6255-4775-8B81-89AE20A7E8D7}" srcOrd="3" destOrd="0" presId="urn:microsoft.com/office/officeart/2005/8/layout/vList5"/>
    <dgm:cxn modelId="{DEF5CCD0-B781-48DC-8847-BB7B4277EBDF}" type="presParOf" srcId="{353D6D47-9F51-4DE8-91DD-904E90BF2D60}" destId="{DF451A8B-0E3B-4581-93CC-CB055DEBCA64}" srcOrd="4" destOrd="0" presId="urn:microsoft.com/office/officeart/2005/8/layout/vList5"/>
    <dgm:cxn modelId="{A984A535-C1A3-4F1B-9A0E-81654CCEDA39}" type="presParOf" srcId="{DF451A8B-0E3B-4581-93CC-CB055DEBCA64}" destId="{29B918EC-B346-43CB-8CA0-FDB28C5CD2AD}" srcOrd="0" destOrd="0" presId="urn:microsoft.com/office/officeart/2005/8/layout/vList5"/>
    <dgm:cxn modelId="{C0AD525D-8945-4F9F-8396-D96DA1CA4F30}" type="presParOf" srcId="{DF451A8B-0E3B-4581-93CC-CB055DEBCA64}" destId="{1429EEF3-D13E-4F1E-B012-3CECEB1E5C8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A6A1DC-1F61-46EE-A813-434F0AB6789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83EFE2-99C1-492C-9CEE-D3371E50DC5E}">
      <dgm:prSet custT="1"/>
      <dgm:spPr>
        <a:xfrm>
          <a:off x="563880" y="38039"/>
          <a:ext cx="7894320" cy="560880"/>
        </a:xfrm>
        <a:prstGeom prst="roundRec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2000" baseline="0" dirty="0">
              <a:solidFill>
                <a:sysClr val="window" lastClr="FFFFFF"/>
              </a:solidFill>
              <a:latin typeface="Segoe UI"/>
              <a:ea typeface="+mn-ea"/>
              <a:cs typeface="+mn-cs"/>
            </a:rPr>
            <a:t>Platform dependency</a:t>
          </a:r>
          <a:endParaRPr lang="fr-FR" sz="2000" dirty="0">
            <a:solidFill>
              <a:sysClr val="window" lastClr="FFFFFF"/>
            </a:solidFill>
            <a:latin typeface="Segoe UI"/>
            <a:ea typeface="+mn-ea"/>
            <a:cs typeface="+mn-cs"/>
          </a:endParaRPr>
        </a:p>
      </dgm:t>
    </dgm:pt>
    <dgm:pt modelId="{BE5A3B54-D519-4A27-B732-34D0A474BFEF}" type="parTrans" cxnId="{2835E5A6-0B60-4439-B325-2C8E4560BF0F}">
      <dgm:prSet/>
      <dgm:spPr/>
      <dgm:t>
        <a:bodyPr/>
        <a:lstStyle/>
        <a:p>
          <a:endParaRPr lang="en-US"/>
        </a:p>
      </dgm:t>
    </dgm:pt>
    <dgm:pt modelId="{1F69CA99-D8DB-440D-918C-23E04C67B37B}" type="sibTrans" cxnId="{2835E5A6-0B60-4439-B325-2C8E4560BF0F}">
      <dgm:prSet/>
      <dgm:spPr/>
      <dgm:t>
        <a:bodyPr/>
        <a:lstStyle/>
        <a:p>
          <a:endParaRPr lang="en-US"/>
        </a:p>
      </dgm:t>
    </dgm:pt>
    <dgm:pt modelId="{1859010D-05C9-4B97-92E2-49466E39596C}">
      <dgm:prSet custT="1"/>
      <dgm:spPr>
        <a:xfrm>
          <a:off x="0" y="318479"/>
          <a:ext cx="11277600" cy="1167075"/>
        </a:xfrm>
        <a:prstGeom prst="rect">
          <a:avLst/>
        </a:prstGeom>
        <a:solidFill>
          <a:sysClr val="window" lastClr="FFFFFF">
            <a:alpha val="90000"/>
            <a:hueOff val="0"/>
            <a:satOff val="0"/>
            <a:lumOff val="0"/>
            <a:alphaOff val="0"/>
          </a:sysClr>
        </a:solidFill>
        <a:ln w="25400" cap="flat" cmpd="sng" algn="ctr">
          <a:solidFill>
            <a:srgbClr val="0A5BBA">
              <a:hueOff val="0"/>
              <a:satOff val="0"/>
              <a:lumOff val="0"/>
              <a:alphaOff val="0"/>
            </a:srgbClr>
          </a:solidFill>
          <a:prstDash val="solid"/>
        </a:ln>
        <a:effectLst/>
      </dgm:spPr>
      <dgm:t>
        <a:bodyPr/>
        <a:lstStyle/>
        <a:p>
          <a:pPr rtl="0"/>
          <a:r>
            <a:rPr lang="en-US" sz="1800" dirty="0">
              <a:solidFill>
                <a:schemeClr val="tx1">
                  <a:lumMod val="75000"/>
                  <a:lumOff val="25000"/>
                </a:schemeClr>
              </a:solidFill>
              <a:latin typeface="Segoe UI"/>
              <a:ea typeface="+mn-ea"/>
              <a:cs typeface="+mn-cs"/>
            </a:rPr>
            <a:t>Different communication protocols to PNS</a:t>
          </a:r>
          <a:endParaRPr lang="fr-FR" sz="1800" dirty="0">
            <a:solidFill>
              <a:schemeClr val="tx1">
                <a:lumMod val="75000"/>
                <a:lumOff val="25000"/>
              </a:schemeClr>
            </a:solidFill>
            <a:latin typeface="Segoe UI"/>
            <a:ea typeface="+mn-ea"/>
            <a:cs typeface="+mn-cs"/>
          </a:endParaRPr>
        </a:p>
      </dgm:t>
    </dgm:pt>
    <dgm:pt modelId="{9BC45771-C796-4A27-B472-C1BA4A2D8044}" type="parTrans" cxnId="{200A8FA6-C3B6-478C-BAC4-D6C5BC345076}">
      <dgm:prSet/>
      <dgm:spPr/>
      <dgm:t>
        <a:bodyPr/>
        <a:lstStyle/>
        <a:p>
          <a:endParaRPr lang="en-US"/>
        </a:p>
      </dgm:t>
    </dgm:pt>
    <dgm:pt modelId="{E1CC9914-CB7D-4256-A416-E9990214CD7E}" type="sibTrans" cxnId="{200A8FA6-C3B6-478C-BAC4-D6C5BC345076}">
      <dgm:prSet/>
      <dgm:spPr/>
      <dgm:t>
        <a:bodyPr/>
        <a:lstStyle/>
        <a:p>
          <a:endParaRPr lang="en-US"/>
        </a:p>
      </dgm:t>
    </dgm:pt>
    <dgm:pt modelId="{4DC8C3E4-1E8B-43ED-814E-5EF6E69C2684}">
      <dgm:prSet custT="1"/>
      <dgm:spPr>
        <a:xfrm>
          <a:off x="0" y="318479"/>
          <a:ext cx="11277600" cy="1167075"/>
        </a:xfrm>
        <a:prstGeom prst="rect">
          <a:avLst/>
        </a:prstGeom>
        <a:solidFill>
          <a:sysClr val="window" lastClr="FFFFFF">
            <a:alpha val="90000"/>
            <a:hueOff val="0"/>
            <a:satOff val="0"/>
            <a:lumOff val="0"/>
            <a:alphaOff val="0"/>
          </a:sysClr>
        </a:solidFill>
        <a:ln w="25400" cap="flat" cmpd="sng" algn="ctr">
          <a:solidFill>
            <a:srgbClr val="0A5BBA">
              <a:hueOff val="0"/>
              <a:satOff val="0"/>
              <a:lumOff val="0"/>
              <a:alphaOff val="0"/>
            </a:srgbClr>
          </a:solidFill>
          <a:prstDash val="solid"/>
        </a:ln>
        <a:effectLst/>
      </dgm:spPr>
      <dgm:t>
        <a:bodyPr/>
        <a:lstStyle/>
        <a:p>
          <a:pPr rtl="0"/>
          <a:r>
            <a:rPr lang="en-US" sz="1800" dirty="0">
              <a:solidFill>
                <a:schemeClr val="tx1">
                  <a:lumMod val="75000"/>
                  <a:lumOff val="25000"/>
                </a:schemeClr>
              </a:solidFill>
              <a:latin typeface="Segoe UI"/>
              <a:ea typeface="+mn-ea"/>
              <a:cs typeface="+mn-cs"/>
            </a:rPr>
            <a:t>Different presentation formats and capabilities</a:t>
          </a:r>
          <a:endParaRPr lang="fr-FR" sz="1800" dirty="0">
            <a:solidFill>
              <a:schemeClr val="tx1">
                <a:lumMod val="75000"/>
                <a:lumOff val="25000"/>
              </a:schemeClr>
            </a:solidFill>
            <a:latin typeface="Segoe UI"/>
            <a:ea typeface="+mn-ea"/>
            <a:cs typeface="+mn-cs"/>
          </a:endParaRPr>
        </a:p>
      </dgm:t>
    </dgm:pt>
    <dgm:pt modelId="{38ECD629-ADF5-435B-8F6F-9E169CA27347}" type="parTrans" cxnId="{171A28FB-5BEE-4DD2-B2E6-986F9AE33DFD}">
      <dgm:prSet/>
      <dgm:spPr/>
      <dgm:t>
        <a:bodyPr/>
        <a:lstStyle/>
        <a:p>
          <a:endParaRPr lang="en-US"/>
        </a:p>
      </dgm:t>
    </dgm:pt>
    <dgm:pt modelId="{2C8D0D99-5345-4BDF-B98F-0FBF6929C708}" type="sibTrans" cxnId="{171A28FB-5BEE-4DD2-B2E6-986F9AE33DFD}">
      <dgm:prSet/>
      <dgm:spPr/>
      <dgm:t>
        <a:bodyPr/>
        <a:lstStyle/>
        <a:p>
          <a:endParaRPr lang="en-US"/>
        </a:p>
      </dgm:t>
    </dgm:pt>
    <dgm:pt modelId="{77BEE69B-766A-4F4A-BF26-4A57881954EA}">
      <dgm:prSet custT="1"/>
      <dgm:spPr>
        <a:xfrm>
          <a:off x="563880" y="1588155"/>
          <a:ext cx="7894320" cy="560880"/>
        </a:xfrm>
        <a:prstGeom prst="roundRec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2000" baseline="0" dirty="0">
              <a:solidFill>
                <a:sysClr val="window" lastClr="FFFFFF"/>
              </a:solidFill>
              <a:latin typeface="Segoe UI"/>
              <a:ea typeface="+mn-ea"/>
              <a:cs typeface="+mn-cs"/>
            </a:rPr>
            <a:t>Routing</a:t>
          </a:r>
          <a:endParaRPr lang="fr-FR" sz="2000" dirty="0">
            <a:solidFill>
              <a:sysClr val="window" lastClr="FFFFFF"/>
            </a:solidFill>
            <a:latin typeface="Segoe UI"/>
            <a:ea typeface="+mn-ea"/>
            <a:cs typeface="+mn-cs"/>
          </a:endParaRPr>
        </a:p>
      </dgm:t>
    </dgm:pt>
    <dgm:pt modelId="{C19BF0AD-2782-462A-BC9D-D9679CD0DA5E}" type="parTrans" cxnId="{205E7C04-4398-4BAF-8368-66DD2B338D5D}">
      <dgm:prSet/>
      <dgm:spPr/>
      <dgm:t>
        <a:bodyPr/>
        <a:lstStyle/>
        <a:p>
          <a:endParaRPr lang="en-US"/>
        </a:p>
      </dgm:t>
    </dgm:pt>
    <dgm:pt modelId="{4CB54770-6FBF-4CD2-BFE2-744D4954A940}" type="sibTrans" cxnId="{205E7C04-4398-4BAF-8368-66DD2B338D5D}">
      <dgm:prSet/>
      <dgm:spPr/>
      <dgm:t>
        <a:bodyPr/>
        <a:lstStyle/>
        <a:p>
          <a:endParaRPr lang="en-US"/>
        </a:p>
      </dgm:t>
    </dgm:pt>
    <dgm:pt modelId="{0B271A17-944B-496D-8395-23F206134639}">
      <dgm:prSet custT="1"/>
      <dgm:spPr>
        <a:xfrm>
          <a:off x="0" y="1868595"/>
          <a:ext cx="11277600" cy="1496250"/>
        </a:xfrm>
        <a:prstGeom prst="rect">
          <a:avLst/>
        </a:prstGeom>
        <a:solidFill>
          <a:sysClr val="window" lastClr="FFFFFF">
            <a:alpha val="90000"/>
            <a:hueOff val="0"/>
            <a:satOff val="0"/>
            <a:lumOff val="0"/>
            <a:alphaOff val="0"/>
          </a:sysClr>
        </a:solidFill>
        <a:ln w="25400" cap="flat" cmpd="sng" algn="ctr">
          <a:solidFill>
            <a:srgbClr val="0A5BBA">
              <a:hueOff val="0"/>
              <a:satOff val="0"/>
              <a:lumOff val="0"/>
              <a:alphaOff val="0"/>
            </a:srgbClr>
          </a:solidFill>
          <a:prstDash val="solid"/>
        </a:ln>
        <a:effectLst/>
      </dgm:spPr>
      <dgm:t>
        <a:bodyPr/>
        <a:lstStyle/>
        <a:p>
          <a:pPr rtl="0"/>
          <a:r>
            <a:rPr lang="en-US" sz="1800" dirty="0">
              <a:solidFill>
                <a:schemeClr val="tx1">
                  <a:lumMod val="75000"/>
                  <a:lumOff val="25000"/>
                </a:schemeClr>
              </a:solidFill>
              <a:latin typeface="Segoe UI"/>
              <a:ea typeface="+mn-ea"/>
              <a:cs typeface="+mn-cs"/>
            </a:rPr>
            <a:t>Provide a way to send a message to a device/channel </a:t>
          </a:r>
          <a:endParaRPr lang="fr-FR" sz="1800" dirty="0">
            <a:solidFill>
              <a:schemeClr val="tx1">
                <a:lumMod val="75000"/>
                <a:lumOff val="25000"/>
              </a:schemeClr>
            </a:solidFill>
            <a:latin typeface="Segoe UI"/>
            <a:ea typeface="+mn-ea"/>
            <a:cs typeface="+mn-cs"/>
          </a:endParaRPr>
        </a:p>
      </dgm:t>
    </dgm:pt>
    <dgm:pt modelId="{8612F599-B91A-476D-AAB1-73BA91FCC1D4}" type="parTrans" cxnId="{F3192D12-5F6D-4A11-B12A-70352795BC2F}">
      <dgm:prSet/>
      <dgm:spPr/>
      <dgm:t>
        <a:bodyPr/>
        <a:lstStyle/>
        <a:p>
          <a:endParaRPr lang="en-US"/>
        </a:p>
      </dgm:t>
    </dgm:pt>
    <dgm:pt modelId="{7FF5044C-0B0B-4540-BC08-0007C1F7785F}" type="sibTrans" cxnId="{F3192D12-5F6D-4A11-B12A-70352795BC2F}">
      <dgm:prSet/>
      <dgm:spPr/>
      <dgm:t>
        <a:bodyPr/>
        <a:lstStyle/>
        <a:p>
          <a:endParaRPr lang="en-US"/>
        </a:p>
      </dgm:t>
    </dgm:pt>
    <dgm:pt modelId="{E06FABF0-7DC1-46D3-BC73-C376465969C4}">
      <dgm:prSet custT="1"/>
      <dgm:spPr>
        <a:xfrm>
          <a:off x="0" y="1868595"/>
          <a:ext cx="11277600" cy="1496250"/>
        </a:xfrm>
        <a:prstGeom prst="rect">
          <a:avLst/>
        </a:prstGeom>
        <a:solidFill>
          <a:sysClr val="window" lastClr="FFFFFF">
            <a:alpha val="90000"/>
            <a:hueOff val="0"/>
            <a:satOff val="0"/>
            <a:lumOff val="0"/>
            <a:alphaOff val="0"/>
          </a:sysClr>
        </a:solidFill>
        <a:ln w="25400" cap="flat" cmpd="sng" algn="ctr">
          <a:solidFill>
            <a:srgbClr val="0A5BBA">
              <a:hueOff val="0"/>
              <a:satOff val="0"/>
              <a:lumOff val="0"/>
              <a:alphaOff val="0"/>
            </a:srgbClr>
          </a:solidFill>
          <a:prstDash val="solid"/>
        </a:ln>
        <a:effectLst/>
      </dgm:spPr>
      <dgm:t>
        <a:bodyPr/>
        <a:lstStyle/>
        <a:p>
          <a:pPr rtl="0"/>
          <a:r>
            <a:rPr lang="en-US" sz="1800" dirty="0">
              <a:solidFill>
                <a:schemeClr val="tx1">
                  <a:lumMod val="75000"/>
                  <a:lumOff val="25000"/>
                </a:schemeClr>
              </a:solidFill>
              <a:latin typeface="Segoe UI"/>
              <a:ea typeface="+mn-ea"/>
              <a:cs typeface="+mn-cs"/>
            </a:rPr>
            <a:t>Target user or group of interest </a:t>
          </a:r>
          <a:endParaRPr lang="fr-FR" sz="1800" dirty="0">
            <a:solidFill>
              <a:schemeClr val="tx1">
                <a:lumMod val="75000"/>
                <a:lumOff val="25000"/>
              </a:schemeClr>
            </a:solidFill>
            <a:latin typeface="Segoe UI"/>
            <a:ea typeface="+mn-ea"/>
            <a:cs typeface="+mn-cs"/>
          </a:endParaRPr>
        </a:p>
      </dgm:t>
    </dgm:pt>
    <dgm:pt modelId="{34407BEE-EDD6-4938-B878-83442BE431BB}" type="parTrans" cxnId="{9277C87D-6F88-4145-A09C-3A10BE99E94A}">
      <dgm:prSet/>
      <dgm:spPr/>
      <dgm:t>
        <a:bodyPr/>
        <a:lstStyle/>
        <a:p>
          <a:endParaRPr lang="en-US"/>
        </a:p>
      </dgm:t>
    </dgm:pt>
    <dgm:pt modelId="{A3F36FB3-99EE-4356-AA1B-DFEB8E868337}" type="sibTrans" cxnId="{9277C87D-6F88-4145-A09C-3A10BE99E94A}">
      <dgm:prSet/>
      <dgm:spPr/>
      <dgm:t>
        <a:bodyPr/>
        <a:lstStyle/>
        <a:p>
          <a:endParaRPr lang="en-US"/>
        </a:p>
      </dgm:t>
    </dgm:pt>
    <dgm:pt modelId="{4BF0AE56-F59D-4F33-99AD-75ACF6BF9A0B}">
      <dgm:prSet custT="1"/>
      <dgm:spPr>
        <a:xfrm>
          <a:off x="0" y="1868595"/>
          <a:ext cx="11277600" cy="1496250"/>
        </a:xfrm>
        <a:prstGeom prst="rect">
          <a:avLst/>
        </a:prstGeom>
        <a:solidFill>
          <a:sysClr val="window" lastClr="FFFFFF">
            <a:alpha val="90000"/>
            <a:hueOff val="0"/>
            <a:satOff val="0"/>
            <a:lumOff val="0"/>
            <a:alphaOff val="0"/>
          </a:sysClr>
        </a:solidFill>
        <a:ln w="25400" cap="flat" cmpd="sng" algn="ctr">
          <a:solidFill>
            <a:srgbClr val="0A5BBA">
              <a:hueOff val="0"/>
              <a:satOff val="0"/>
              <a:lumOff val="0"/>
              <a:alphaOff val="0"/>
            </a:srgbClr>
          </a:solidFill>
          <a:prstDash val="solid"/>
        </a:ln>
        <a:effectLst/>
      </dgm:spPr>
      <dgm:t>
        <a:bodyPr/>
        <a:lstStyle/>
        <a:p>
          <a:pPr rtl="0"/>
          <a:r>
            <a:rPr lang="en-US" sz="1800" dirty="0">
              <a:solidFill>
                <a:schemeClr val="tx1">
                  <a:lumMod val="75000"/>
                  <a:lumOff val="25000"/>
                </a:schemeClr>
              </a:solidFill>
              <a:latin typeface="Segoe UI"/>
              <a:ea typeface="+mn-ea"/>
              <a:cs typeface="+mn-cs"/>
            </a:rPr>
            <a:t>Back-end has to maintain an identification repository </a:t>
          </a:r>
          <a:endParaRPr lang="fr-FR" sz="1800" dirty="0">
            <a:solidFill>
              <a:schemeClr val="tx1">
                <a:lumMod val="75000"/>
                <a:lumOff val="25000"/>
              </a:schemeClr>
            </a:solidFill>
            <a:latin typeface="Segoe UI"/>
            <a:ea typeface="+mn-ea"/>
            <a:cs typeface="+mn-cs"/>
          </a:endParaRPr>
        </a:p>
      </dgm:t>
    </dgm:pt>
    <dgm:pt modelId="{92235AC8-6C72-4B8B-B8A9-E8B2E61B9B88}" type="parTrans" cxnId="{9449333E-BE28-4D26-A79E-301442949EA2}">
      <dgm:prSet/>
      <dgm:spPr/>
      <dgm:t>
        <a:bodyPr/>
        <a:lstStyle/>
        <a:p>
          <a:endParaRPr lang="en-US"/>
        </a:p>
      </dgm:t>
    </dgm:pt>
    <dgm:pt modelId="{4CF9DF52-53BD-4E98-A654-76399132D58F}" type="sibTrans" cxnId="{9449333E-BE28-4D26-A79E-301442949EA2}">
      <dgm:prSet/>
      <dgm:spPr/>
      <dgm:t>
        <a:bodyPr/>
        <a:lstStyle/>
        <a:p>
          <a:endParaRPr lang="en-US"/>
        </a:p>
      </dgm:t>
    </dgm:pt>
    <dgm:pt modelId="{F2C12D96-B9E1-4604-93E2-108BC2ECDD0A}">
      <dgm:prSet custT="1"/>
      <dgm:spPr>
        <a:xfrm>
          <a:off x="563880" y="3467445"/>
          <a:ext cx="7894320" cy="560880"/>
        </a:xfrm>
        <a:prstGeom prst="roundRec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2000" baseline="0" dirty="0">
              <a:solidFill>
                <a:sysClr val="window" lastClr="FFFFFF"/>
              </a:solidFill>
              <a:latin typeface="Segoe UI"/>
              <a:ea typeface="+mn-ea"/>
              <a:cs typeface="+mn-cs"/>
            </a:rPr>
            <a:t>Scale</a:t>
          </a:r>
          <a:endParaRPr lang="fr-FR" sz="2000" dirty="0">
            <a:solidFill>
              <a:sysClr val="window" lastClr="FFFFFF"/>
            </a:solidFill>
            <a:latin typeface="Segoe UI"/>
            <a:ea typeface="+mn-ea"/>
            <a:cs typeface="+mn-cs"/>
          </a:endParaRPr>
        </a:p>
      </dgm:t>
    </dgm:pt>
    <dgm:pt modelId="{40749BF4-9AB4-431E-93B5-2D3F85B87E61}" type="parTrans" cxnId="{CEDB5572-8B84-4449-8F2F-A53C1BE69836}">
      <dgm:prSet/>
      <dgm:spPr/>
      <dgm:t>
        <a:bodyPr/>
        <a:lstStyle/>
        <a:p>
          <a:endParaRPr lang="en-US"/>
        </a:p>
      </dgm:t>
    </dgm:pt>
    <dgm:pt modelId="{26AD844F-287A-4683-848A-64473D3BFC4A}" type="sibTrans" cxnId="{CEDB5572-8B84-4449-8F2F-A53C1BE69836}">
      <dgm:prSet/>
      <dgm:spPr/>
      <dgm:t>
        <a:bodyPr/>
        <a:lstStyle/>
        <a:p>
          <a:endParaRPr lang="en-US"/>
        </a:p>
      </dgm:t>
    </dgm:pt>
    <dgm:pt modelId="{84668D98-7268-4B88-BFDE-B60120431902}">
      <dgm:prSet custT="1"/>
      <dgm:spPr>
        <a:xfrm>
          <a:off x="0" y="3747885"/>
          <a:ext cx="11277600" cy="1167075"/>
        </a:xfrm>
        <a:prstGeom prst="rect">
          <a:avLst/>
        </a:prstGeom>
        <a:solidFill>
          <a:sysClr val="window" lastClr="FFFFFF">
            <a:alpha val="90000"/>
            <a:hueOff val="0"/>
            <a:satOff val="0"/>
            <a:lumOff val="0"/>
            <a:alphaOff val="0"/>
          </a:sysClr>
        </a:solidFill>
        <a:ln w="25400" cap="flat" cmpd="sng" algn="ctr">
          <a:solidFill>
            <a:srgbClr val="0A5BBA">
              <a:hueOff val="0"/>
              <a:satOff val="0"/>
              <a:lumOff val="0"/>
              <a:alphaOff val="0"/>
            </a:srgbClr>
          </a:solidFill>
          <a:prstDash val="solid"/>
        </a:ln>
        <a:effectLst/>
      </dgm:spPr>
      <dgm:t>
        <a:bodyPr/>
        <a:lstStyle/>
        <a:p>
          <a:pPr rtl="0"/>
          <a:r>
            <a:rPr lang="en-US" sz="1800" dirty="0">
              <a:solidFill>
                <a:schemeClr val="tx1">
                  <a:lumMod val="75000"/>
                  <a:lumOff val="25000"/>
                </a:schemeClr>
              </a:solidFill>
              <a:latin typeface="Segoe UI"/>
              <a:ea typeface="+mn-ea"/>
              <a:cs typeface="+mn-cs"/>
            </a:rPr>
            <a:t>Need to store current handles for each device</a:t>
          </a:r>
          <a:endParaRPr lang="fr-FR" sz="1800" dirty="0">
            <a:solidFill>
              <a:schemeClr val="tx1">
                <a:lumMod val="75000"/>
                <a:lumOff val="25000"/>
              </a:schemeClr>
            </a:solidFill>
            <a:latin typeface="Segoe UI"/>
            <a:ea typeface="+mn-ea"/>
            <a:cs typeface="+mn-cs"/>
          </a:endParaRPr>
        </a:p>
      </dgm:t>
    </dgm:pt>
    <dgm:pt modelId="{B6BEA6FB-D5BF-4D38-A827-133605CA0344}" type="parTrans" cxnId="{2D1D01D5-3F5E-4922-8066-292DFEEDDE6D}">
      <dgm:prSet/>
      <dgm:spPr/>
      <dgm:t>
        <a:bodyPr/>
        <a:lstStyle/>
        <a:p>
          <a:endParaRPr lang="en-US"/>
        </a:p>
      </dgm:t>
    </dgm:pt>
    <dgm:pt modelId="{72FBF82F-61A8-4B22-AF25-EFD88D52A40D}" type="sibTrans" cxnId="{2D1D01D5-3F5E-4922-8066-292DFEEDDE6D}">
      <dgm:prSet/>
      <dgm:spPr/>
      <dgm:t>
        <a:bodyPr/>
        <a:lstStyle/>
        <a:p>
          <a:endParaRPr lang="en-US"/>
        </a:p>
      </dgm:t>
    </dgm:pt>
    <dgm:pt modelId="{8629E36A-9909-47C2-B464-16CC57FC5792}">
      <dgm:prSet custT="1"/>
      <dgm:spPr>
        <a:xfrm>
          <a:off x="0" y="3747885"/>
          <a:ext cx="11277600" cy="1167075"/>
        </a:xfrm>
        <a:prstGeom prst="rect">
          <a:avLst/>
        </a:prstGeom>
        <a:solidFill>
          <a:sysClr val="window" lastClr="FFFFFF">
            <a:alpha val="90000"/>
            <a:hueOff val="0"/>
            <a:satOff val="0"/>
            <a:lumOff val="0"/>
            <a:alphaOff val="0"/>
          </a:sysClr>
        </a:solidFill>
        <a:ln w="25400" cap="flat" cmpd="sng" algn="ctr">
          <a:solidFill>
            <a:srgbClr val="0A5BBA">
              <a:hueOff val="0"/>
              <a:satOff val="0"/>
              <a:lumOff val="0"/>
              <a:alphaOff val="0"/>
            </a:srgbClr>
          </a:solidFill>
          <a:prstDash val="solid"/>
        </a:ln>
        <a:effectLst/>
      </dgm:spPr>
      <dgm:t>
        <a:bodyPr/>
        <a:lstStyle/>
        <a:p>
          <a:pPr rtl="0"/>
          <a:r>
            <a:rPr lang="en-US" sz="1800" dirty="0">
              <a:solidFill>
                <a:schemeClr val="tx1">
                  <a:lumMod val="75000"/>
                  <a:lumOff val="25000"/>
                </a:schemeClr>
              </a:solidFill>
              <a:latin typeface="Segoe UI"/>
              <a:ea typeface="+mn-ea"/>
              <a:cs typeface="+mn-cs"/>
            </a:rPr>
            <a:t>Broadcast to millions of devices with low latency</a:t>
          </a:r>
          <a:endParaRPr lang="fr-FR" sz="1800" dirty="0">
            <a:solidFill>
              <a:schemeClr val="tx1">
                <a:lumMod val="75000"/>
                <a:lumOff val="25000"/>
              </a:schemeClr>
            </a:solidFill>
            <a:latin typeface="Segoe UI"/>
            <a:ea typeface="+mn-ea"/>
            <a:cs typeface="+mn-cs"/>
          </a:endParaRPr>
        </a:p>
      </dgm:t>
    </dgm:pt>
    <dgm:pt modelId="{EC4FBBC3-C7DF-4C4F-8F73-A0DE96A7CE08}" type="parTrans" cxnId="{5AC47E2B-7CF0-41BD-B39C-05A000D48C22}">
      <dgm:prSet/>
      <dgm:spPr/>
      <dgm:t>
        <a:bodyPr/>
        <a:lstStyle/>
        <a:p>
          <a:endParaRPr lang="en-US"/>
        </a:p>
      </dgm:t>
    </dgm:pt>
    <dgm:pt modelId="{F3B09751-69EB-4F72-B810-5802892DA263}" type="sibTrans" cxnId="{5AC47E2B-7CF0-41BD-B39C-05A000D48C22}">
      <dgm:prSet/>
      <dgm:spPr/>
      <dgm:t>
        <a:bodyPr/>
        <a:lstStyle/>
        <a:p>
          <a:endParaRPr lang="en-US"/>
        </a:p>
      </dgm:t>
    </dgm:pt>
    <dgm:pt modelId="{E478C5A9-30FC-44A8-ACE2-6FD1E58DE984}" type="pres">
      <dgm:prSet presAssocID="{19A6A1DC-1F61-46EE-A813-434F0AB67896}" presName="linear" presStyleCnt="0">
        <dgm:presLayoutVars>
          <dgm:dir/>
          <dgm:animLvl val="lvl"/>
          <dgm:resizeHandles val="exact"/>
        </dgm:presLayoutVars>
      </dgm:prSet>
      <dgm:spPr/>
    </dgm:pt>
    <dgm:pt modelId="{B717922F-471B-4016-8DC0-1F0F9CDA9A6C}" type="pres">
      <dgm:prSet presAssocID="{FC83EFE2-99C1-492C-9CEE-D3371E50DC5E}" presName="parentLin" presStyleCnt="0"/>
      <dgm:spPr/>
    </dgm:pt>
    <dgm:pt modelId="{66250AC3-B1AC-4002-8305-5EB02B4C80C7}" type="pres">
      <dgm:prSet presAssocID="{FC83EFE2-99C1-492C-9CEE-D3371E50DC5E}" presName="parentLeftMargin" presStyleLbl="node1" presStyleIdx="0" presStyleCnt="3"/>
      <dgm:spPr/>
    </dgm:pt>
    <dgm:pt modelId="{1038E5A5-FB0E-408F-AAA0-8F0C016D2C4C}" type="pres">
      <dgm:prSet presAssocID="{FC83EFE2-99C1-492C-9CEE-D3371E50DC5E}" presName="parentText" presStyleLbl="node1" presStyleIdx="0" presStyleCnt="3">
        <dgm:presLayoutVars>
          <dgm:chMax val="0"/>
          <dgm:bulletEnabled val="1"/>
        </dgm:presLayoutVars>
      </dgm:prSet>
      <dgm:spPr/>
    </dgm:pt>
    <dgm:pt modelId="{A021AF70-F9EA-4887-94B8-4812DC7A0F3F}" type="pres">
      <dgm:prSet presAssocID="{FC83EFE2-99C1-492C-9CEE-D3371E50DC5E}" presName="negativeSpace" presStyleCnt="0"/>
      <dgm:spPr/>
    </dgm:pt>
    <dgm:pt modelId="{6387FE0C-C334-4877-B791-CDE20B4ED3E2}" type="pres">
      <dgm:prSet presAssocID="{FC83EFE2-99C1-492C-9CEE-D3371E50DC5E}" presName="childText" presStyleLbl="conFgAcc1" presStyleIdx="0" presStyleCnt="3">
        <dgm:presLayoutVars>
          <dgm:bulletEnabled val="1"/>
        </dgm:presLayoutVars>
      </dgm:prSet>
      <dgm:spPr/>
    </dgm:pt>
    <dgm:pt modelId="{C6D90679-7113-495B-A3DF-5765604A4B2F}" type="pres">
      <dgm:prSet presAssocID="{1F69CA99-D8DB-440D-918C-23E04C67B37B}" presName="spaceBetweenRectangles" presStyleCnt="0"/>
      <dgm:spPr/>
    </dgm:pt>
    <dgm:pt modelId="{1D38BAF2-1C28-4AF9-9A56-C9CB46374C0C}" type="pres">
      <dgm:prSet presAssocID="{77BEE69B-766A-4F4A-BF26-4A57881954EA}" presName="parentLin" presStyleCnt="0"/>
      <dgm:spPr/>
    </dgm:pt>
    <dgm:pt modelId="{4D7216B0-5F48-464E-9D8B-FED28A1F380A}" type="pres">
      <dgm:prSet presAssocID="{77BEE69B-766A-4F4A-BF26-4A57881954EA}" presName="parentLeftMargin" presStyleLbl="node1" presStyleIdx="0" presStyleCnt="3"/>
      <dgm:spPr/>
    </dgm:pt>
    <dgm:pt modelId="{03097163-8CEB-4745-A91E-0D4C2D070D27}" type="pres">
      <dgm:prSet presAssocID="{77BEE69B-766A-4F4A-BF26-4A57881954EA}" presName="parentText" presStyleLbl="node1" presStyleIdx="1" presStyleCnt="3">
        <dgm:presLayoutVars>
          <dgm:chMax val="0"/>
          <dgm:bulletEnabled val="1"/>
        </dgm:presLayoutVars>
      </dgm:prSet>
      <dgm:spPr/>
    </dgm:pt>
    <dgm:pt modelId="{B618EF0E-045D-4DAD-A32A-8BA1B894194F}" type="pres">
      <dgm:prSet presAssocID="{77BEE69B-766A-4F4A-BF26-4A57881954EA}" presName="negativeSpace" presStyleCnt="0"/>
      <dgm:spPr/>
    </dgm:pt>
    <dgm:pt modelId="{9824171F-44D0-4C71-8446-43D7667AE3E9}" type="pres">
      <dgm:prSet presAssocID="{77BEE69B-766A-4F4A-BF26-4A57881954EA}" presName="childText" presStyleLbl="conFgAcc1" presStyleIdx="1" presStyleCnt="3">
        <dgm:presLayoutVars>
          <dgm:bulletEnabled val="1"/>
        </dgm:presLayoutVars>
      </dgm:prSet>
      <dgm:spPr/>
    </dgm:pt>
    <dgm:pt modelId="{497E6584-9DB4-44A9-9CB5-99247561D242}" type="pres">
      <dgm:prSet presAssocID="{4CB54770-6FBF-4CD2-BFE2-744D4954A940}" presName="spaceBetweenRectangles" presStyleCnt="0"/>
      <dgm:spPr/>
    </dgm:pt>
    <dgm:pt modelId="{4A490B6F-A293-458F-9A5C-528BC941AFC7}" type="pres">
      <dgm:prSet presAssocID="{F2C12D96-B9E1-4604-93E2-108BC2ECDD0A}" presName="parentLin" presStyleCnt="0"/>
      <dgm:spPr/>
    </dgm:pt>
    <dgm:pt modelId="{3CB4B84E-F1E8-4BAD-B489-5320E553178C}" type="pres">
      <dgm:prSet presAssocID="{F2C12D96-B9E1-4604-93E2-108BC2ECDD0A}" presName="parentLeftMargin" presStyleLbl="node1" presStyleIdx="1" presStyleCnt="3"/>
      <dgm:spPr/>
    </dgm:pt>
    <dgm:pt modelId="{FD23EEB1-ADF7-4423-86B3-EA5FA621B8DF}" type="pres">
      <dgm:prSet presAssocID="{F2C12D96-B9E1-4604-93E2-108BC2ECDD0A}" presName="parentText" presStyleLbl="node1" presStyleIdx="2" presStyleCnt="3">
        <dgm:presLayoutVars>
          <dgm:chMax val="0"/>
          <dgm:bulletEnabled val="1"/>
        </dgm:presLayoutVars>
      </dgm:prSet>
      <dgm:spPr/>
    </dgm:pt>
    <dgm:pt modelId="{0400FAFD-2EE9-4A9C-8A6C-08BF11678535}" type="pres">
      <dgm:prSet presAssocID="{F2C12D96-B9E1-4604-93E2-108BC2ECDD0A}" presName="negativeSpace" presStyleCnt="0"/>
      <dgm:spPr/>
    </dgm:pt>
    <dgm:pt modelId="{539513ED-EA92-4B38-B093-5305E8BCE491}" type="pres">
      <dgm:prSet presAssocID="{F2C12D96-B9E1-4604-93E2-108BC2ECDD0A}" presName="childText" presStyleLbl="conFgAcc1" presStyleIdx="2" presStyleCnt="3">
        <dgm:presLayoutVars>
          <dgm:bulletEnabled val="1"/>
        </dgm:presLayoutVars>
      </dgm:prSet>
      <dgm:spPr/>
    </dgm:pt>
  </dgm:ptLst>
  <dgm:cxnLst>
    <dgm:cxn modelId="{410F89A5-C716-4B13-BAE5-B8F1960E459A}" type="presOf" srcId="{77BEE69B-766A-4F4A-BF26-4A57881954EA}" destId="{03097163-8CEB-4745-A91E-0D4C2D070D27}" srcOrd="1" destOrd="0" presId="urn:microsoft.com/office/officeart/2005/8/layout/list1"/>
    <dgm:cxn modelId="{5FA6A409-B784-432B-9208-E56FF9C15649}" type="presOf" srcId="{1859010D-05C9-4B97-92E2-49466E39596C}" destId="{6387FE0C-C334-4877-B791-CDE20B4ED3E2}" srcOrd="0" destOrd="0" presId="urn:microsoft.com/office/officeart/2005/8/layout/list1"/>
    <dgm:cxn modelId="{F3192D12-5F6D-4A11-B12A-70352795BC2F}" srcId="{77BEE69B-766A-4F4A-BF26-4A57881954EA}" destId="{0B271A17-944B-496D-8395-23F206134639}" srcOrd="0" destOrd="0" parTransId="{8612F599-B91A-476D-AAB1-73BA91FCC1D4}" sibTransId="{7FF5044C-0B0B-4540-BC08-0007C1F7785F}"/>
    <dgm:cxn modelId="{B18F22D0-25CC-4937-ACF6-5869FA981989}" type="presOf" srcId="{0B271A17-944B-496D-8395-23F206134639}" destId="{9824171F-44D0-4C71-8446-43D7667AE3E9}" srcOrd="0" destOrd="0" presId="urn:microsoft.com/office/officeart/2005/8/layout/list1"/>
    <dgm:cxn modelId="{6A0E2FB3-1D4E-4C10-BD80-DCD2523FA1C3}" type="presOf" srcId="{F2C12D96-B9E1-4604-93E2-108BC2ECDD0A}" destId="{FD23EEB1-ADF7-4423-86B3-EA5FA621B8DF}" srcOrd="1" destOrd="0" presId="urn:microsoft.com/office/officeart/2005/8/layout/list1"/>
    <dgm:cxn modelId="{A19129C0-59F8-4730-ADB0-FD08DAB2AE6D}" type="presOf" srcId="{FC83EFE2-99C1-492C-9CEE-D3371E50DC5E}" destId="{1038E5A5-FB0E-408F-AAA0-8F0C016D2C4C}" srcOrd="1" destOrd="0" presId="urn:microsoft.com/office/officeart/2005/8/layout/list1"/>
    <dgm:cxn modelId="{9277C87D-6F88-4145-A09C-3A10BE99E94A}" srcId="{77BEE69B-766A-4F4A-BF26-4A57881954EA}" destId="{E06FABF0-7DC1-46D3-BC73-C376465969C4}" srcOrd="1" destOrd="0" parTransId="{34407BEE-EDD6-4938-B878-83442BE431BB}" sibTransId="{A3F36FB3-99EE-4356-AA1B-DFEB8E868337}"/>
    <dgm:cxn modelId="{1E3098BC-6A24-4EFE-BC00-BB74F1FF59A5}" type="presOf" srcId="{77BEE69B-766A-4F4A-BF26-4A57881954EA}" destId="{4D7216B0-5F48-464E-9D8B-FED28A1F380A}" srcOrd="0" destOrd="0" presId="urn:microsoft.com/office/officeart/2005/8/layout/list1"/>
    <dgm:cxn modelId="{85A5FC8F-A5C1-4D47-9FE3-0C2190F35E2C}" type="presOf" srcId="{4BF0AE56-F59D-4F33-99AD-75ACF6BF9A0B}" destId="{9824171F-44D0-4C71-8446-43D7667AE3E9}" srcOrd="0" destOrd="2" presId="urn:microsoft.com/office/officeart/2005/8/layout/list1"/>
    <dgm:cxn modelId="{BE688FD8-9D2C-4A31-BEC6-CCF29D77FDF0}" type="presOf" srcId="{4DC8C3E4-1E8B-43ED-814E-5EF6E69C2684}" destId="{6387FE0C-C334-4877-B791-CDE20B4ED3E2}" srcOrd="0" destOrd="1" presId="urn:microsoft.com/office/officeart/2005/8/layout/list1"/>
    <dgm:cxn modelId="{205E7C04-4398-4BAF-8368-66DD2B338D5D}" srcId="{19A6A1DC-1F61-46EE-A813-434F0AB67896}" destId="{77BEE69B-766A-4F4A-BF26-4A57881954EA}" srcOrd="1" destOrd="0" parTransId="{C19BF0AD-2782-462A-BC9D-D9679CD0DA5E}" sibTransId="{4CB54770-6FBF-4CD2-BFE2-744D4954A940}"/>
    <dgm:cxn modelId="{72FB27CF-1C47-44BD-A5EA-9F0B79C0D659}" type="presOf" srcId="{E06FABF0-7DC1-46D3-BC73-C376465969C4}" destId="{9824171F-44D0-4C71-8446-43D7667AE3E9}" srcOrd="0" destOrd="1" presId="urn:microsoft.com/office/officeart/2005/8/layout/list1"/>
    <dgm:cxn modelId="{0A31D1B0-2975-4790-B5C2-447FC67BCBF1}" type="presOf" srcId="{F2C12D96-B9E1-4604-93E2-108BC2ECDD0A}" destId="{3CB4B84E-F1E8-4BAD-B489-5320E553178C}" srcOrd="0" destOrd="0" presId="urn:microsoft.com/office/officeart/2005/8/layout/list1"/>
    <dgm:cxn modelId="{D317642A-63B7-4EF8-9096-686669C9430F}" type="presOf" srcId="{FC83EFE2-99C1-492C-9CEE-D3371E50DC5E}" destId="{66250AC3-B1AC-4002-8305-5EB02B4C80C7}" srcOrd="0" destOrd="0" presId="urn:microsoft.com/office/officeart/2005/8/layout/list1"/>
    <dgm:cxn modelId="{200A8FA6-C3B6-478C-BAC4-D6C5BC345076}" srcId="{FC83EFE2-99C1-492C-9CEE-D3371E50DC5E}" destId="{1859010D-05C9-4B97-92E2-49466E39596C}" srcOrd="0" destOrd="0" parTransId="{9BC45771-C796-4A27-B472-C1BA4A2D8044}" sibTransId="{E1CC9914-CB7D-4256-A416-E9990214CD7E}"/>
    <dgm:cxn modelId="{2D1D01D5-3F5E-4922-8066-292DFEEDDE6D}" srcId="{F2C12D96-B9E1-4604-93E2-108BC2ECDD0A}" destId="{84668D98-7268-4B88-BFDE-B60120431902}" srcOrd="0" destOrd="0" parTransId="{B6BEA6FB-D5BF-4D38-A827-133605CA0344}" sibTransId="{72FBF82F-61A8-4B22-AF25-EFD88D52A40D}"/>
    <dgm:cxn modelId="{CEDB5572-8B84-4449-8F2F-A53C1BE69836}" srcId="{19A6A1DC-1F61-46EE-A813-434F0AB67896}" destId="{F2C12D96-B9E1-4604-93E2-108BC2ECDD0A}" srcOrd="2" destOrd="0" parTransId="{40749BF4-9AB4-431E-93B5-2D3F85B87E61}" sibTransId="{26AD844F-287A-4683-848A-64473D3BFC4A}"/>
    <dgm:cxn modelId="{171A28FB-5BEE-4DD2-B2E6-986F9AE33DFD}" srcId="{FC83EFE2-99C1-492C-9CEE-D3371E50DC5E}" destId="{4DC8C3E4-1E8B-43ED-814E-5EF6E69C2684}" srcOrd="1" destOrd="0" parTransId="{38ECD629-ADF5-435B-8F6F-9E169CA27347}" sibTransId="{2C8D0D99-5345-4BDF-B98F-0FBF6929C708}"/>
    <dgm:cxn modelId="{5AC47E2B-7CF0-41BD-B39C-05A000D48C22}" srcId="{F2C12D96-B9E1-4604-93E2-108BC2ECDD0A}" destId="{8629E36A-9909-47C2-B464-16CC57FC5792}" srcOrd="1" destOrd="0" parTransId="{EC4FBBC3-C7DF-4C4F-8F73-A0DE96A7CE08}" sibTransId="{F3B09751-69EB-4F72-B810-5802892DA263}"/>
    <dgm:cxn modelId="{9449333E-BE28-4D26-A79E-301442949EA2}" srcId="{77BEE69B-766A-4F4A-BF26-4A57881954EA}" destId="{4BF0AE56-F59D-4F33-99AD-75ACF6BF9A0B}" srcOrd="2" destOrd="0" parTransId="{92235AC8-6C72-4B8B-B8A9-E8B2E61B9B88}" sibTransId="{4CF9DF52-53BD-4E98-A654-76399132D58F}"/>
    <dgm:cxn modelId="{184290E3-B804-4074-8EE2-B98F242A72C1}" type="presOf" srcId="{84668D98-7268-4B88-BFDE-B60120431902}" destId="{539513ED-EA92-4B38-B093-5305E8BCE491}" srcOrd="0" destOrd="0" presId="urn:microsoft.com/office/officeart/2005/8/layout/list1"/>
    <dgm:cxn modelId="{DE8EC66F-7EEE-4A31-9715-497297201C43}" type="presOf" srcId="{19A6A1DC-1F61-46EE-A813-434F0AB67896}" destId="{E478C5A9-30FC-44A8-ACE2-6FD1E58DE984}" srcOrd="0" destOrd="0" presId="urn:microsoft.com/office/officeart/2005/8/layout/list1"/>
    <dgm:cxn modelId="{2835E5A6-0B60-4439-B325-2C8E4560BF0F}" srcId="{19A6A1DC-1F61-46EE-A813-434F0AB67896}" destId="{FC83EFE2-99C1-492C-9CEE-D3371E50DC5E}" srcOrd="0" destOrd="0" parTransId="{BE5A3B54-D519-4A27-B732-34D0A474BFEF}" sibTransId="{1F69CA99-D8DB-440D-918C-23E04C67B37B}"/>
    <dgm:cxn modelId="{76CB86C9-80DA-41B3-AB0A-30DC71EBB259}" type="presOf" srcId="{8629E36A-9909-47C2-B464-16CC57FC5792}" destId="{539513ED-EA92-4B38-B093-5305E8BCE491}" srcOrd="0" destOrd="1" presId="urn:microsoft.com/office/officeart/2005/8/layout/list1"/>
    <dgm:cxn modelId="{0668F4A7-5276-4881-8C7C-2280F4491FE2}" type="presParOf" srcId="{E478C5A9-30FC-44A8-ACE2-6FD1E58DE984}" destId="{B717922F-471B-4016-8DC0-1F0F9CDA9A6C}" srcOrd="0" destOrd="0" presId="urn:microsoft.com/office/officeart/2005/8/layout/list1"/>
    <dgm:cxn modelId="{6B7626DC-E559-4A22-BFE6-2560420BE647}" type="presParOf" srcId="{B717922F-471B-4016-8DC0-1F0F9CDA9A6C}" destId="{66250AC3-B1AC-4002-8305-5EB02B4C80C7}" srcOrd="0" destOrd="0" presId="urn:microsoft.com/office/officeart/2005/8/layout/list1"/>
    <dgm:cxn modelId="{9E7D38B1-FCE2-4928-BF8B-ADB0166561DA}" type="presParOf" srcId="{B717922F-471B-4016-8DC0-1F0F9CDA9A6C}" destId="{1038E5A5-FB0E-408F-AAA0-8F0C016D2C4C}" srcOrd="1" destOrd="0" presId="urn:microsoft.com/office/officeart/2005/8/layout/list1"/>
    <dgm:cxn modelId="{0C84CBD6-DF98-4F26-81E5-8B403D1408EE}" type="presParOf" srcId="{E478C5A9-30FC-44A8-ACE2-6FD1E58DE984}" destId="{A021AF70-F9EA-4887-94B8-4812DC7A0F3F}" srcOrd="1" destOrd="0" presId="urn:microsoft.com/office/officeart/2005/8/layout/list1"/>
    <dgm:cxn modelId="{0DEC8E77-AB4D-40CB-8C91-EAB801A2B9A5}" type="presParOf" srcId="{E478C5A9-30FC-44A8-ACE2-6FD1E58DE984}" destId="{6387FE0C-C334-4877-B791-CDE20B4ED3E2}" srcOrd="2" destOrd="0" presId="urn:microsoft.com/office/officeart/2005/8/layout/list1"/>
    <dgm:cxn modelId="{769CFD3F-F347-48DD-8CC6-D5D886BEECAB}" type="presParOf" srcId="{E478C5A9-30FC-44A8-ACE2-6FD1E58DE984}" destId="{C6D90679-7113-495B-A3DF-5765604A4B2F}" srcOrd="3" destOrd="0" presId="urn:microsoft.com/office/officeart/2005/8/layout/list1"/>
    <dgm:cxn modelId="{E43C8AFF-812B-4113-8A18-212691B3BB82}" type="presParOf" srcId="{E478C5A9-30FC-44A8-ACE2-6FD1E58DE984}" destId="{1D38BAF2-1C28-4AF9-9A56-C9CB46374C0C}" srcOrd="4" destOrd="0" presId="urn:microsoft.com/office/officeart/2005/8/layout/list1"/>
    <dgm:cxn modelId="{DD37260F-97DA-4120-AF76-A06A673ACED7}" type="presParOf" srcId="{1D38BAF2-1C28-4AF9-9A56-C9CB46374C0C}" destId="{4D7216B0-5F48-464E-9D8B-FED28A1F380A}" srcOrd="0" destOrd="0" presId="urn:microsoft.com/office/officeart/2005/8/layout/list1"/>
    <dgm:cxn modelId="{362BE9F2-2A72-488C-90CE-141CE4DD23C2}" type="presParOf" srcId="{1D38BAF2-1C28-4AF9-9A56-C9CB46374C0C}" destId="{03097163-8CEB-4745-A91E-0D4C2D070D27}" srcOrd="1" destOrd="0" presId="urn:microsoft.com/office/officeart/2005/8/layout/list1"/>
    <dgm:cxn modelId="{2DB0A72E-21D8-49B6-9473-B9E9F91B63A6}" type="presParOf" srcId="{E478C5A9-30FC-44A8-ACE2-6FD1E58DE984}" destId="{B618EF0E-045D-4DAD-A32A-8BA1B894194F}" srcOrd="5" destOrd="0" presId="urn:microsoft.com/office/officeart/2005/8/layout/list1"/>
    <dgm:cxn modelId="{B7983454-EFC9-4F99-A431-13B47BD10961}" type="presParOf" srcId="{E478C5A9-30FC-44A8-ACE2-6FD1E58DE984}" destId="{9824171F-44D0-4C71-8446-43D7667AE3E9}" srcOrd="6" destOrd="0" presId="urn:microsoft.com/office/officeart/2005/8/layout/list1"/>
    <dgm:cxn modelId="{38D5E0F5-F9B1-47E7-BC11-A3C3FF7358E2}" type="presParOf" srcId="{E478C5A9-30FC-44A8-ACE2-6FD1E58DE984}" destId="{497E6584-9DB4-44A9-9CB5-99247561D242}" srcOrd="7" destOrd="0" presId="urn:microsoft.com/office/officeart/2005/8/layout/list1"/>
    <dgm:cxn modelId="{723511A4-6319-4E6F-BA86-F057B3EE3F93}" type="presParOf" srcId="{E478C5A9-30FC-44A8-ACE2-6FD1E58DE984}" destId="{4A490B6F-A293-458F-9A5C-528BC941AFC7}" srcOrd="8" destOrd="0" presId="urn:microsoft.com/office/officeart/2005/8/layout/list1"/>
    <dgm:cxn modelId="{E998E40C-ABEF-4D0A-A69E-88B5DF1298C1}" type="presParOf" srcId="{4A490B6F-A293-458F-9A5C-528BC941AFC7}" destId="{3CB4B84E-F1E8-4BAD-B489-5320E553178C}" srcOrd="0" destOrd="0" presId="urn:microsoft.com/office/officeart/2005/8/layout/list1"/>
    <dgm:cxn modelId="{7DFD02EB-E691-4E26-A891-BBECAF835E4F}" type="presParOf" srcId="{4A490B6F-A293-458F-9A5C-528BC941AFC7}" destId="{FD23EEB1-ADF7-4423-86B3-EA5FA621B8DF}" srcOrd="1" destOrd="0" presId="urn:microsoft.com/office/officeart/2005/8/layout/list1"/>
    <dgm:cxn modelId="{1DAF83F8-3FB5-4885-B199-664D99BB9F6C}" type="presParOf" srcId="{E478C5A9-30FC-44A8-ACE2-6FD1E58DE984}" destId="{0400FAFD-2EE9-4A9C-8A6C-08BF11678535}" srcOrd="9" destOrd="0" presId="urn:microsoft.com/office/officeart/2005/8/layout/list1"/>
    <dgm:cxn modelId="{365243D9-E224-4098-99CE-F7790C17913E}" type="presParOf" srcId="{E478C5A9-30FC-44A8-ACE2-6FD1E58DE984}" destId="{539513ED-EA92-4B38-B093-5305E8BCE49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9D4AAF-DD23-45F6-8AE6-F9FE16B00962}"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9B6ECA96-FEE1-4F18-A712-CE2C338C2641}">
      <dgm:prSet custT="1"/>
      <dgm:spPr>
        <a:xfrm rot="10800000">
          <a:off x="0" y="762"/>
          <a:ext cx="6981825" cy="1639608"/>
        </a:xfrm>
        <a:prstGeom prst="upArrowCallou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1800" dirty="0">
              <a:solidFill>
                <a:sysClr val="window" lastClr="FFFFFF"/>
              </a:solidFill>
              <a:latin typeface="Segoe UI"/>
              <a:ea typeface="+mn-ea"/>
              <a:cs typeface="+mn-cs"/>
            </a:rPr>
            <a:t>One-time set up</a:t>
          </a:r>
          <a:endParaRPr lang="fr-FR" sz="1800" dirty="0">
            <a:solidFill>
              <a:sysClr val="window" lastClr="FFFFFF"/>
            </a:solidFill>
            <a:latin typeface="Segoe UI"/>
            <a:ea typeface="+mn-ea"/>
            <a:cs typeface="+mn-cs"/>
          </a:endParaRPr>
        </a:p>
      </dgm:t>
    </dgm:pt>
    <dgm:pt modelId="{E920CA73-C106-454C-A8C6-2B3595EC0565}" type="parTrans" cxnId="{1BF67172-34ED-4799-837F-B95B680747D0}">
      <dgm:prSet/>
      <dgm:spPr/>
      <dgm:t>
        <a:bodyPr/>
        <a:lstStyle/>
        <a:p>
          <a:endParaRPr lang="en-US"/>
        </a:p>
      </dgm:t>
    </dgm:pt>
    <dgm:pt modelId="{EF026B11-DBB2-475C-BEA2-10C8EA1897F7}" type="sibTrans" cxnId="{1BF67172-34ED-4799-837F-B95B680747D0}">
      <dgm:prSet/>
      <dgm:spPr/>
      <dgm:t>
        <a:bodyPr/>
        <a:lstStyle/>
        <a:p>
          <a:endParaRPr lang="en-US"/>
        </a:p>
      </dgm:t>
    </dgm:pt>
    <dgm:pt modelId="{3506DDAA-50CC-48E9-8670-5AACE5666298}">
      <dgm:prSet custT="1"/>
      <dgm:spPr>
        <a:xfrm>
          <a:off x="0" y="576265"/>
          <a:ext cx="6981825" cy="490242"/>
        </a:xfrm>
        <a:prstGeom prst="rect">
          <a:avLst/>
        </a:prstGeom>
        <a:solidFill>
          <a:srgbClr val="0A5BBA">
            <a:alpha val="90000"/>
            <a:tint val="40000"/>
            <a:hueOff val="0"/>
            <a:satOff val="0"/>
            <a:lumOff val="0"/>
            <a:alphaOff val="0"/>
          </a:srgbClr>
        </a:solidFill>
        <a:ln w="25400" cap="flat" cmpd="sng" algn="ctr">
          <a:solidFill>
            <a:srgbClr val="0A5BBA">
              <a:alpha val="90000"/>
              <a:tint val="40000"/>
              <a:hueOff val="0"/>
              <a:satOff val="0"/>
              <a:lumOff val="0"/>
              <a:alphaOff val="0"/>
            </a:srgbClr>
          </a:solidFill>
          <a:prstDash val="solid"/>
        </a:ln>
        <a:effectLst/>
      </dgm:spPr>
      <dgm:t>
        <a:bodyPr/>
        <a:lstStyle/>
        <a:p>
          <a:pPr rtl="0"/>
          <a:r>
            <a:rPr lang="en-US" sz="2000" dirty="0">
              <a:solidFill>
                <a:schemeClr val="tx1"/>
              </a:solidFill>
              <a:latin typeface="Segoe UI"/>
              <a:ea typeface="+mn-ea"/>
              <a:cs typeface="+mn-cs"/>
            </a:rPr>
            <a:t>Create a Notification Hub</a:t>
          </a:r>
          <a:endParaRPr lang="fr-FR" sz="2000" dirty="0">
            <a:solidFill>
              <a:schemeClr val="tx1"/>
            </a:solidFill>
            <a:latin typeface="Segoe UI"/>
            <a:ea typeface="+mn-ea"/>
            <a:cs typeface="+mn-cs"/>
          </a:endParaRPr>
        </a:p>
      </dgm:t>
    </dgm:pt>
    <dgm:pt modelId="{54E6ED6D-AA44-44D8-AD9B-2906F8522025}" type="parTrans" cxnId="{66D36BD3-92E4-4D62-B5DE-8A235E47AE3A}">
      <dgm:prSet/>
      <dgm:spPr/>
      <dgm:t>
        <a:bodyPr/>
        <a:lstStyle/>
        <a:p>
          <a:endParaRPr lang="en-US"/>
        </a:p>
      </dgm:t>
    </dgm:pt>
    <dgm:pt modelId="{5EBD17F7-FF74-49D8-BCEB-CEAE4D70EDA2}" type="sibTrans" cxnId="{66D36BD3-92E4-4D62-B5DE-8A235E47AE3A}">
      <dgm:prSet/>
      <dgm:spPr/>
      <dgm:t>
        <a:bodyPr/>
        <a:lstStyle/>
        <a:p>
          <a:endParaRPr lang="en-US"/>
        </a:p>
      </dgm:t>
    </dgm:pt>
    <dgm:pt modelId="{A83712EE-EF5C-4FE5-9E38-5A677248A785}">
      <dgm:prSet custT="1"/>
      <dgm:spPr>
        <a:xfrm rot="10800000">
          <a:off x="0" y="1624379"/>
          <a:ext cx="6981825" cy="1639608"/>
        </a:xfrm>
        <a:prstGeom prst="upArrowCallou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1800" dirty="0">
              <a:solidFill>
                <a:sysClr val="window" lastClr="FFFFFF"/>
              </a:solidFill>
              <a:latin typeface="Segoe UI"/>
              <a:ea typeface="+mn-ea"/>
              <a:cs typeface="+mn-cs"/>
            </a:rPr>
            <a:t>Register</a:t>
          </a:r>
          <a:endParaRPr lang="fr-FR" sz="1800" dirty="0">
            <a:solidFill>
              <a:sysClr val="window" lastClr="FFFFFF"/>
            </a:solidFill>
            <a:latin typeface="Segoe UI"/>
            <a:ea typeface="+mn-ea"/>
            <a:cs typeface="+mn-cs"/>
          </a:endParaRPr>
        </a:p>
      </dgm:t>
    </dgm:pt>
    <dgm:pt modelId="{8EC2759A-3AD5-458F-B7BE-B28D1168EA8D}" type="parTrans" cxnId="{DE1B81A0-A17B-48C2-A617-49C28CE9899B}">
      <dgm:prSet/>
      <dgm:spPr/>
      <dgm:t>
        <a:bodyPr/>
        <a:lstStyle/>
        <a:p>
          <a:endParaRPr lang="en-US"/>
        </a:p>
      </dgm:t>
    </dgm:pt>
    <dgm:pt modelId="{DC15DEAA-5A91-4B9E-9324-875CEF11D011}" type="sibTrans" cxnId="{DE1B81A0-A17B-48C2-A617-49C28CE9899B}">
      <dgm:prSet/>
      <dgm:spPr/>
      <dgm:t>
        <a:bodyPr/>
        <a:lstStyle/>
        <a:p>
          <a:endParaRPr lang="en-US"/>
        </a:p>
      </dgm:t>
    </dgm:pt>
    <dgm:pt modelId="{FEFBC8C2-BD5B-413C-A5BC-7E1E41CB0CFF}">
      <dgm:prSet custT="1"/>
      <dgm:spPr>
        <a:xfrm>
          <a:off x="0" y="2199882"/>
          <a:ext cx="3490912" cy="490242"/>
        </a:xfrm>
        <a:prstGeom prst="rect">
          <a:avLst/>
        </a:prstGeom>
        <a:solidFill>
          <a:srgbClr val="0A5BBA">
            <a:alpha val="90000"/>
            <a:tint val="40000"/>
            <a:hueOff val="0"/>
            <a:satOff val="0"/>
            <a:lumOff val="0"/>
            <a:alphaOff val="0"/>
          </a:srgbClr>
        </a:solidFill>
        <a:ln w="25400" cap="flat" cmpd="sng" algn="ctr">
          <a:solidFill>
            <a:srgbClr val="0A5BBA">
              <a:alpha val="90000"/>
              <a:tint val="40000"/>
              <a:hueOff val="0"/>
              <a:satOff val="0"/>
              <a:lumOff val="0"/>
              <a:alphaOff val="0"/>
            </a:srgbClr>
          </a:solidFill>
          <a:prstDash val="solid"/>
        </a:ln>
        <a:effectLst/>
      </dgm:spPr>
      <dgm:t>
        <a:bodyPr/>
        <a:lstStyle/>
        <a:p>
          <a:pPr rtl="0"/>
          <a:r>
            <a:rPr lang="en-US" sz="2000" dirty="0">
              <a:solidFill>
                <a:schemeClr val="tx1"/>
              </a:solidFill>
              <a:latin typeface="Segoe UI"/>
              <a:ea typeface="+mn-ea"/>
              <a:cs typeface="+mn-cs"/>
            </a:rPr>
            <a:t>Client app retrieves its current handle (PNS)</a:t>
          </a:r>
          <a:endParaRPr lang="fr-FR" sz="2000" dirty="0">
            <a:solidFill>
              <a:schemeClr val="tx1"/>
            </a:solidFill>
            <a:latin typeface="Segoe UI"/>
            <a:ea typeface="+mn-ea"/>
            <a:cs typeface="+mn-cs"/>
          </a:endParaRPr>
        </a:p>
      </dgm:t>
    </dgm:pt>
    <dgm:pt modelId="{1C3D5644-765A-45A4-92B2-E9E2A22CAAFE}" type="parTrans" cxnId="{457A10BD-F0FB-4EDA-B346-F1F77D303F14}">
      <dgm:prSet/>
      <dgm:spPr/>
      <dgm:t>
        <a:bodyPr/>
        <a:lstStyle/>
        <a:p>
          <a:endParaRPr lang="en-US"/>
        </a:p>
      </dgm:t>
    </dgm:pt>
    <dgm:pt modelId="{AEDBD971-A718-41CA-AE47-FECCC047FFD2}" type="sibTrans" cxnId="{457A10BD-F0FB-4EDA-B346-F1F77D303F14}">
      <dgm:prSet/>
      <dgm:spPr/>
      <dgm:t>
        <a:bodyPr/>
        <a:lstStyle/>
        <a:p>
          <a:endParaRPr lang="en-US"/>
        </a:p>
      </dgm:t>
    </dgm:pt>
    <dgm:pt modelId="{D4C5FEB5-0A70-441F-8121-B15F858DAF2B}">
      <dgm:prSet custT="1"/>
      <dgm:spPr>
        <a:xfrm>
          <a:off x="3490912" y="2199882"/>
          <a:ext cx="3490912" cy="490242"/>
        </a:xfrm>
        <a:prstGeom prst="rect">
          <a:avLst/>
        </a:prstGeom>
        <a:solidFill>
          <a:srgbClr val="0A5BBA">
            <a:alpha val="90000"/>
            <a:tint val="40000"/>
            <a:hueOff val="0"/>
            <a:satOff val="0"/>
            <a:lumOff val="0"/>
            <a:alphaOff val="0"/>
          </a:srgbClr>
        </a:solidFill>
        <a:ln w="25400" cap="flat" cmpd="sng" algn="ctr">
          <a:solidFill>
            <a:srgbClr val="0A5BBA">
              <a:alpha val="90000"/>
              <a:tint val="40000"/>
              <a:hueOff val="0"/>
              <a:satOff val="0"/>
              <a:lumOff val="0"/>
              <a:alphaOff val="0"/>
            </a:srgbClr>
          </a:solidFill>
          <a:prstDash val="solid"/>
        </a:ln>
        <a:effectLst/>
      </dgm:spPr>
      <dgm:t>
        <a:bodyPr/>
        <a:lstStyle/>
        <a:p>
          <a:pPr rtl="0"/>
          <a:r>
            <a:rPr lang="en-US" sz="2000" dirty="0">
              <a:solidFill>
                <a:schemeClr val="tx1"/>
              </a:solidFill>
              <a:latin typeface="Segoe UI"/>
              <a:ea typeface="+mn-ea"/>
              <a:cs typeface="+mn-cs"/>
            </a:rPr>
            <a:t>Client app registers on Notification Hub</a:t>
          </a:r>
          <a:endParaRPr lang="fr-FR" sz="2000" dirty="0">
            <a:solidFill>
              <a:schemeClr val="tx1"/>
            </a:solidFill>
            <a:latin typeface="Segoe UI"/>
            <a:ea typeface="+mn-ea"/>
            <a:cs typeface="+mn-cs"/>
          </a:endParaRPr>
        </a:p>
      </dgm:t>
    </dgm:pt>
    <dgm:pt modelId="{8FCD1D92-EB61-40E5-A209-237185D0722C}" type="parTrans" cxnId="{05C6A203-430F-48E1-8FC1-BDAF3270A207}">
      <dgm:prSet/>
      <dgm:spPr/>
      <dgm:t>
        <a:bodyPr/>
        <a:lstStyle/>
        <a:p>
          <a:endParaRPr lang="en-US"/>
        </a:p>
      </dgm:t>
    </dgm:pt>
    <dgm:pt modelId="{21276187-DD71-4983-A859-D7167BFACAC4}" type="sibTrans" cxnId="{05C6A203-430F-48E1-8FC1-BDAF3270A207}">
      <dgm:prSet/>
      <dgm:spPr/>
      <dgm:t>
        <a:bodyPr/>
        <a:lstStyle/>
        <a:p>
          <a:endParaRPr lang="en-US"/>
        </a:p>
      </dgm:t>
    </dgm:pt>
    <dgm:pt modelId="{1129D018-2D63-43A8-B5EF-F68A476797E3}">
      <dgm:prSet custT="1"/>
      <dgm:spPr>
        <a:xfrm>
          <a:off x="0" y="3247997"/>
          <a:ext cx="6981825" cy="1066065"/>
        </a:xfrm>
        <a:prstGeom prst="rec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1800" dirty="0">
              <a:solidFill>
                <a:sysClr val="window" lastClr="FFFFFF"/>
              </a:solidFill>
              <a:latin typeface="Segoe UI"/>
              <a:ea typeface="+mn-ea"/>
              <a:cs typeface="+mn-cs"/>
            </a:rPr>
            <a:t>Send Notification</a:t>
          </a:r>
          <a:endParaRPr lang="fr-FR" sz="1800" dirty="0">
            <a:solidFill>
              <a:sysClr val="window" lastClr="FFFFFF"/>
            </a:solidFill>
            <a:latin typeface="Segoe UI"/>
            <a:ea typeface="+mn-ea"/>
            <a:cs typeface="+mn-cs"/>
          </a:endParaRPr>
        </a:p>
      </dgm:t>
    </dgm:pt>
    <dgm:pt modelId="{A7B5D729-C79F-4AB2-B99D-2CC9461D1416}" type="parTrans" cxnId="{E1E86327-5994-4C0F-9A3E-E5A97BF11FAA}">
      <dgm:prSet/>
      <dgm:spPr/>
      <dgm:t>
        <a:bodyPr/>
        <a:lstStyle/>
        <a:p>
          <a:endParaRPr lang="en-US"/>
        </a:p>
      </dgm:t>
    </dgm:pt>
    <dgm:pt modelId="{067D1AF9-873E-4CE6-9E0C-2CF6FA9849F3}" type="sibTrans" cxnId="{E1E86327-5994-4C0F-9A3E-E5A97BF11FAA}">
      <dgm:prSet/>
      <dgm:spPr/>
      <dgm:t>
        <a:bodyPr/>
        <a:lstStyle/>
        <a:p>
          <a:endParaRPr lang="en-US"/>
        </a:p>
      </dgm:t>
    </dgm:pt>
    <dgm:pt modelId="{B926B44A-3A73-4774-9232-F2759B89FB2C}">
      <dgm:prSet custT="1"/>
      <dgm:spPr>
        <a:xfrm>
          <a:off x="0" y="3802351"/>
          <a:ext cx="3490912" cy="490389"/>
        </a:xfrm>
        <a:prstGeom prst="rect">
          <a:avLst/>
        </a:prstGeom>
        <a:solidFill>
          <a:srgbClr val="0A5BBA">
            <a:alpha val="90000"/>
            <a:tint val="40000"/>
            <a:hueOff val="0"/>
            <a:satOff val="0"/>
            <a:lumOff val="0"/>
            <a:alphaOff val="0"/>
          </a:srgbClr>
        </a:solidFill>
        <a:ln w="25400" cap="flat" cmpd="sng" algn="ctr">
          <a:solidFill>
            <a:srgbClr val="0A5BBA">
              <a:alpha val="90000"/>
              <a:tint val="40000"/>
              <a:hueOff val="0"/>
              <a:satOff val="0"/>
              <a:lumOff val="0"/>
              <a:alphaOff val="0"/>
            </a:srgbClr>
          </a:solidFill>
          <a:prstDash val="solid"/>
        </a:ln>
        <a:effectLst/>
      </dgm:spPr>
      <dgm:t>
        <a:bodyPr/>
        <a:lstStyle/>
        <a:p>
          <a:pPr rtl="0"/>
          <a:r>
            <a:rPr lang="en-US" sz="2000" dirty="0">
              <a:solidFill>
                <a:schemeClr val="tx1"/>
              </a:solidFill>
              <a:latin typeface="Segoe UI"/>
              <a:ea typeface="+mn-ea"/>
              <a:cs typeface="+mn-cs"/>
            </a:rPr>
            <a:t>App back-end sends a message to Notification Hub</a:t>
          </a:r>
          <a:endParaRPr lang="fr-FR" sz="2000" dirty="0">
            <a:solidFill>
              <a:schemeClr val="tx1"/>
            </a:solidFill>
            <a:latin typeface="Segoe UI"/>
            <a:ea typeface="+mn-ea"/>
            <a:cs typeface="+mn-cs"/>
          </a:endParaRPr>
        </a:p>
      </dgm:t>
    </dgm:pt>
    <dgm:pt modelId="{640FE69F-14D3-40AB-803B-BFEDEA41D7EB}" type="parTrans" cxnId="{463B6274-FA44-48C2-9783-E37672329EA6}">
      <dgm:prSet/>
      <dgm:spPr/>
      <dgm:t>
        <a:bodyPr/>
        <a:lstStyle/>
        <a:p>
          <a:endParaRPr lang="en-US"/>
        </a:p>
      </dgm:t>
    </dgm:pt>
    <dgm:pt modelId="{FFC1D962-7643-4FE1-A9DD-8F49036F200B}" type="sibTrans" cxnId="{463B6274-FA44-48C2-9783-E37672329EA6}">
      <dgm:prSet/>
      <dgm:spPr/>
      <dgm:t>
        <a:bodyPr/>
        <a:lstStyle/>
        <a:p>
          <a:endParaRPr lang="en-US"/>
        </a:p>
      </dgm:t>
    </dgm:pt>
    <dgm:pt modelId="{FBEB8D74-407E-42F4-8049-B0195FB239A4}">
      <dgm:prSet/>
      <dgm:spPr>
        <a:xfrm>
          <a:off x="3490912" y="3802351"/>
          <a:ext cx="3490912" cy="490389"/>
        </a:xfrm>
        <a:prstGeom prst="rect">
          <a:avLst/>
        </a:prstGeom>
        <a:solidFill>
          <a:srgbClr val="0A5BBA">
            <a:alpha val="90000"/>
            <a:tint val="40000"/>
            <a:hueOff val="0"/>
            <a:satOff val="0"/>
            <a:lumOff val="0"/>
            <a:alphaOff val="0"/>
          </a:srgbClr>
        </a:solidFill>
        <a:ln w="25400" cap="flat" cmpd="sng" algn="ctr">
          <a:solidFill>
            <a:srgbClr val="0A5BBA">
              <a:alpha val="90000"/>
              <a:tint val="40000"/>
              <a:hueOff val="0"/>
              <a:satOff val="0"/>
              <a:lumOff val="0"/>
              <a:alphaOff val="0"/>
            </a:srgbClr>
          </a:solidFill>
          <a:prstDash val="solid"/>
        </a:ln>
        <a:effectLst/>
      </dgm:spPr>
      <dgm:t>
        <a:bodyPr/>
        <a:lstStyle/>
        <a:p>
          <a:pPr rtl="0"/>
          <a:r>
            <a:rPr lang="en-US" dirty="0">
              <a:solidFill>
                <a:schemeClr val="tx1"/>
              </a:solidFill>
              <a:latin typeface="Segoe UI"/>
              <a:ea typeface="+mn-ea"/>
              <a:cs typeface="+mn-cs"/>
            </a:rPr>
            <a:t>Notification Hub pushes it to PNS’</a:t>
          </a:r>
          <a:endParaRPr lang="fr-FR" dirty="0">
            <a:solidFill>
              <a:schemeClr val="tx1"/>
            </a:solidFill>
            <a:latin typeface="Segoe UI"/>
            <a:ea typeface="+mn-ea"/>
            <a:cs typeface="+mn-cs"/>
          </a:endParaRPr>
        </a:p>
      </dgm:t>
    </dgm:pt>
    <dgm:pt modelId="{7C7AC314-9F6B-455B-916F-B560A97FCD87}" type="parTrans" cxnId="{2623D6D0-82E2-41D4-ACEA-73B675E9C1A7}">
      <dgm:prSet/>
      <dgm:spPr/>
      <dgm:t>
        <a:bodyPr/>
        <a:lstStyle/>
        <a:p>
          <a:endParaRPr lang="en-US"/>
        </a:p>
      </dgm:t>
    </dgm:pt>
    <dgm:pt modelId="{BCF7E68F-D1E6-40B7-8763-634E9141316E}" type="sibTrans" cxnId="{2623D6D0-82E2-41D4-ACEA-73B675E9C1A7}">
      <dgm:prSet/>
      <dgm:spPr/>
      <dgm:t>
        <a:bodyPr/>
        <a:lstStyle/>
        <a:p>
          <a:endParaRPr lang="en-US"/>
        </a:p>
      </dgm:t>
    </dgm:pt>
    <dgm:pt modelId="{B96CF4A1-438E-4CCC-8BDE-CEE71591E0EA}" type="pres">
      <dgm:prSet presAssocID="{BE9D4AAF-DD23-45F6-8AE6-F9FE16B00962}" presName="Name0" presStyleCnt="0">
        <dgm:presLayoutVars>
          <dgm:dir/>
          <dgm:animLvl val="lvl"/>
          <dgm:resizeHandles val="exact"/>
        </dgm:presLayoutVars>
      </dgm:prSet>
      <dgm:spPr/>
    </dgm:pt>
    <dgm:pt modelId="{FCC3D347-F869-47EB-8BEF-C303F70BAD53}" type="pres">
      <dgm:prSet presAssocID="{1129D018-2D63-43A8-B5EF-F68A476797E3}" presName="boxAndChildren" presStyleCnt="0"/>
      <dgm:spPr/>
    </dgm:pt>
    <dgm:pt modelId="{86549784-536E-4557-95D7-E617B150F556}" type="pres">
      <dgm:prSet presAssocID="{1129D018-2D63-43A8-B5EF-F68A476797E3}" presName="parentTextBox" presStyleLbl="node1" presStyleIdx="0" presStyleCnt="3"/>
      <dgm:spPr/>
    </dgm:pt>
    <dgm:pt modelId="{4DBADD41-2CD4-46EE-8A06-E6C3F8ADE11E}" type="pres">
      <dgm:prSet presAssocID="{1129D018-2D63-43A8-B5EF-F68A476797E3}" presName="entireBox" presStyleLbl="node1" presStyleIdx="0" presStyleCnt="3"/>
      <dgm:spPr/>
    </dgm:pt>
    <dgm:pt modelId="{21B08BC9-85E6-48D2-887B-B9B77DA9A9E5}" type="pres">
      <dgm:prSet presAssocID="{1129D018-2D63-43A8-B5EF-F68A476797E3}" presName="descendantBox" presStyleCnt="0"/>
      <dgm:spPr/>
    </dgm:pt>
    <dgm:pt modelId="{C0B28FCC-8360-4435-BE05-5605E8804D86}" type="pres">
      <dgm:prSet presAssocID="{B926B44A-3A73-4774-9232-F2759B89FB2C}" presName="childTextBox" presStyleLbl="fgAccFollowNode1" presStyleIdx="0" presStyleCnt="5">
        <dgm:presLayoutVars>
          <dgm:bulletEnabled val="1"/>
        </dgm:presLayoutVars>
      </dgm:prSet>
      <dgm:spPr/>
    </dgm:pt>
    <dgm:pt modelId="{0689B942-0B32-4E41-895B-E0FAFE24137A}" type="pres">
      <dgm:prSet presAssocID="{FBEB8D74-407E-42F4-8049-B0195FB239A4}" presName="childTextBox" presStyleLbl="fgAccFollowNode1" presStyleIdx="1" presStyleCnt="5">
        <dgm:presLayoutVars>
          <dgm:bulletEnabled val="1"/>
        </dgm:presLayoutVars>
      </dgm:prSet>
      <dgm:spPr/>
    </dgm:pt>
    <dgm:pt modelId="{ECB3D6F9-5992-4FF1-A043-07F69B862A87}" type="pres">
      <dgm:prSet presAssocID="{DC15DEAA-5A91-4B9E-9324-875CEF11D011}" presName="sp" presStyleCnt="0"/>
      <dgm:spPr/>
    </dgm:pt>
    <dgm:pt modelId="{43AEBE19-E829-4748-8F79-59DBE3A38887}" type="pres">
      <dgm:prSet presAssocID="{A83712EE-EF5C-4FE5-9E38-5A677248A785}" presName="arrowAndChildren" presStyleCnt="0"/>
      <dgm:spPr/>
    </dgm:pt>
    <dgm:pt modelId="{F2749CA3-1F53-4C38-950D-0CFC2FFA38C8}" type="pres">
      <dgm:prSet presAssocID="{A83712EE-EF5C-4FE5-9E38-5A677248A785}" presName="parentTextArrow" presStyleLbl="node1" presStyleIdx="0" presStyleCnt="3"/>
      <dgm:spPr/>
    </dgm:pt>
    <dgm:pt modelId="{D90503EE-4FA0-4D71-B59C-04D744799F5F}" type="pres">
      <dgm:prSet presAssocID="{A83712EE-EF5C-4FE5-9E38-5A677248A785}" presName="arrow" presStyleLbl="node1" presStyleIdx="1" presStyleCnt="3"/>
      <dgm:spPr/>
    </dgm:pt>
    <dgm:pt modelId="{CCF25559-691E-4A68-BD76-30C047E51CF1}" type="pres">
      <dgm:prSet presAssocID="{A83712EE-EF5C-4FE5-9E38-5A677248A785}" presName="descendantArrow" presStyleCnt="0"/>
      <dgm:spPr/>
    </dgm:pt>
    <dgm:pt modelId="{93BA712F-8786-473F-B32A-A70655524F49}" type="pres">
      <dgm:prSet presAssocID="{FEFBC8C2-BD5B-413C-A5BC-7E1E41CB0CFF}" presName="childTextArrow" presStyleLbl="fgAccFollowNode1" presStyleIdx="2" presStyleCnt="5">
        <dgm:presLayoutVars>
          <dgm:bulletEnabled val="1"/>
        </dgm:presLayoutVars>
      </dgm:prSet>
      <dgm:spPr/>
    </dgm:pt>
    <dgm:pt modelId="{D9741463-3100-4F93-895C-85EFD75DA913}" type="pres">
      <dgm:prSet presAssocID="{D4C5FEB5-0A70-441F-8121-B15F858DAF2B}" presName="childTextArrow" presStyleLbl="fgAccFollowNode1" presStyleIdx="3" presStyleCnt="5">
        <dgm:presLayoutVars>
          <dgm:bulletEnabled val="1"/>
        </dgm:presLayoutVars>
      </dgm:prSet>
      <dgm:spPr/>
    </dgm:pt>
    <dgm:pt modelId="{0949E15F-A445-4EB6-B8CB-8E3254AC0A9C}" type="pres">
      <dgm:prSet presAssocID="{EF026B11-DBB2-475C-BEA2-10C8EA1897F7}" presName="sp" presStyleCnt="0"/>
      <dgm:spPr/>
    </dgm:pt>
    <dgm:pt modelId="{851D9949-8C5A-415E-A806-667C20F7D295}" type="pres">
      <dgm:prSet presAssocID="{9B6ECA96-FEE1-4F18-A712-CE2C338C2641}" presName="arrowAndChildren" presStyleCnt="0"/>
      <dgm:spPr/>
    </dgm:pt>
    <dgm:pt modelId="{B1C6A050-A5AB-48F1-9BA3-BE9BDE91739C}" type="pres">
      <dgm:prSet presAssocID="{9B6ECA96-FEE1-4F18-A712-CE2C338C2641}" presName="parentTextArrow" presStyleLbl="node1" presStyleIdx="1" presStyleCnt="3"/>
      <dgm:spPr/>
    </dgm:pt>
    <dgm:pt modelId="{33160A14-735A-4D0B-8741-CD475F813F8D}" type="pres">
      <dgm:prSet presAssocID="{9B6ECA96-FEE1-4F18-A712-CE2C338C2641}" presName="arrow" presStyleLbl="node1" presStyleIdx="2" presStyleCnt="3"/>
      <dgm:spPr/>
    </dgm:pt>
    <dgm:pt modelId="{9030C34B-C615-45C2-A339-ADFC970A754E}" type="pres">
      <dgm:prSet presAssocID="{9B6ECA96-FEE1-4F18-A712-CE2C338C2641}" presName="descendantArrow" presStyleCnt="0"/>
      <dgm:spPr/>
    </dgm:pt>
    <dgm:pt modelId="{47CAC784-D747-4107-94D9-37BBD460AC65}" type="pres">
      <dgm:prSet presAssocID="{3506DDAA-50CC-48E9-8670-5AACE5666298}" presName="childTextArrow" presStyleLbl="fgAccFollowNode1" presStyleIdx="4" presStyleCnt="5">
        <dgm:presLayoutVars>
          <dgm:bulletEnabled val="1"/>
        </dgm:presLayoutVars>
      </dgm:prSet>
      <dgm:spPr/>
    </dgm:pt>
  </dgm:ptLst>
  <dgm:cxnLst>
    <dgm:cxn modelId="{AB1E66A2-5D98-423E-8302-D5ACDE73F9E5}" type="presOf" srcId="{1129D018-2D63-43A8-B5EF-F68A476797E3}" destId="{86549784-536E-4557-95D7-E617B150F556}" srcOrd="0" destOrd="0" presId="urn:microsoft.com/office/officeart/2005/8/layout/process4"/>
    <dgm:cxn modelId="{05C6A203-430F-48E1-8FC1-BDAF3270A207}" srcId="{A83712EE-EF5C-4FE5-9E38-5A677248A785}" destId="{D4C5FEB5-0A70-441F-8121-B15F858DAF2B}" srcOrd="1" destOrd="0" parTransId="{8FCD1D92-EB61-40E5-A209-237185D0722C}" sibTransId="{21276187-DD71-4983-A859-D7167BFACAC4}"/>
    <dgm:cxn modelId="{E1E86327-5994-4C0F-9A3E-E5A97BF11FAA}" srcId="{BE9D4AAF-DD23-45F6-8AE6-F9FE16B00962}" destId="{1129D018-2D63-43A8-B5EF-F68A476797E3}" srcOrd="2" destOrd="0" parTransId="{A7B5D729-C79F-4AB2-B99D-2CC9461D1416}" sibTransId="{067D1AF9-873E-4CE6-9E0C-2CF6FA9849F3}"/>
    <dgm:cxn modelId="{2623D6D0-82E2-41D4-ACEA-73B675E9C1A7}" srcId="{1129D018-2D63-43A8-B5EF-F68A476797E3}" destId="{FBEB8D74-407E-42F4-8049-B0195FB239A4}" srcOrd="1" destOrd="0" parTransId="{7C7AC314-9F6B-455B-916F-B560A97FCD87}" sibTransId="{BCF7E68F-D1E6-40B7-8763-634E9141316E}"/>
    <dgm:cxn modelId="{FBECA5C4-7410-4FED-82CF-1CECFDE8EF36}" type="presOf" srcId="{A83712EE-EF5C-4FE5-9E38-5A677248A785}" destId="{D90503EE-4FA0-4D71-B59C-04D744799F5F}" srcOrd="1" destOrd="0" presId="urn:microsoft.com/office/officeart/2005/8/layout/process4"/>
    <dgm:cxn modelId="{457A10BD-F0FB-4EDA-B346-F1F77D303F14}" srcId="{A83712EE-EF5C-4FE5-9E38-5A677248A785}" destId="{FEFBC8C2-BD5B-413C-A5BC-7E1E41CB0CFF}" srcOrd="0" destOrd="0" parTransId="{1C3D5644-765A-45A4-92B2-E9E2A22CAAFE}" sibTransId="{AEDBD971-A718-41CA-AE47-FECCC047FFD2}"/>
    <dgm:cxn modelId="{8D688656-3D49-48F1-9424-4ACA54CEE7DE}" type="presOf" srcId="{FBEB8D74-407E-42F4-8049-B0195FB239A4}" destId="{0689B942-0B32-4E41-895B-E0FAFE24137A}" srcOrd="0" destOrd="0" presId="urn:microsoft.com/office/officeart/2005/8/layout/process4"/>
    <dgm:cxn modelId="{1BF67172-34ED-4799-837F-B95B680747D0}" srcId="{BE9D4AAF-DD23-45F6-8AE6-F9FE16B00962}" destId="{9B6ECA96-FEE1-4F18-A712-CE2C338C2641}" srcOrd="0" destOrd="0" parTransId="{E920CA73-C106-454C-A8C6-2B3595EC0565}" sibTransId="{EF026B11-DBB2-475C-BEA2-10C8EA1897F7}"/>
    <dgm:cxn modelId="{28958EC2-54AA-47CC-8E8A-FCC561D72627}" type="presOf" srcId="{B926B44A-3A73-4774-9232-F2759B89FB2C}" destId="{C0B28FCC-8360-4435-BE05-5605E8804D86}" srcOrd="0" destOrd="0" presId="urn:microsoft.com/office/officeart/2005/8/layout/process4"/>
    <dgm:cxn modelId="{A41DB13D-EF2A-448F-8E03-B5FB885B59F8}" type="presOf" srcId="{9B6ECA96-FEE1-4F18-A712-CE2C338C2641}" destId="{B1C6A050-A5AB-48F1-9BA3-BE9BDE91739C}" srcOrd="0" destOrd="0" presId="urn:microsoft.com/office/officeart/2005/8/layout/process4"/>
    <dgm:cxn modelId="{87C3C9CF-7063-4638-B96D-195454CA5AC0}" type="presOf" srcId="{3506DDAA-50CC-48E9-8670-5AACE5666298}" destId="{47CAC784-D747-4107-94D9-37BBD460AC65}" srcOrd="0" destOrd="0" presId="urn:microsoft.com/office/officeart/2005/8/layout/process4"/>
    <dgm:cxn modelId="{13CEB186-3D71-4D76-9727-A326CC110234}" type="presOf" srcId="{1129D018-2D63-43A8-B5EF-F68A476797E3}" destId="{4DBADD41-2CD4-46EE-8A06-E6C3F8ADE11E}" srcOrd="1" destOrd="0" presId="urn:microsoft.com/office/officeart/2005/8/layout/process4"/>
    <dgm:cxn modelId="{F3916681-BDDB-42FD-AA46-1CD8E583FE26}" type="presOf" srcId="{9B6ECA96-FEE1-4F18-A712-CE2C338C2641}" destId="{33160A14-735A-4D0B-8741-CD475F813F8D}" srcOrd="1" destOrd="0" presId="urn:microsoft.com/office/officeart/2005/8/layout/process4"/>
    <dgm:cxn modelId="{258E05C0-B772-4E32-AFAD-D0890DD96BC9}" type="presOf" srcId="{FEFBC8C2-BD5B-413C-A5BC-7E1E41CB0CFF}" destId="{93BA712F-8786-473F-B32A-A70655524F49}" srcOrd="0" destOrd="0" presId="urn:microsoft.com/office/officeart/2005/8/layout/process4"/>
    <dgm:cxn modelId="{7F4762B2-EA0B-407B-8B9E-CAD42DAD8728}" type="presOf" srcId="{D4C5FEB5-0A70-441F-8121-B15F858DAF2B}" destId="{D9741463-3100-4F93-895C-85EFD75DA913}" srcOrd="0" destOrd="0" presId="urn:microsoft.com/office/officeart/2005/8/layout/process4"/>
    <dgm:cxn modelId="{66D36BD3-92E4-4D62-B5DE-8A235E47AE3A}" srcId="{9B6ECA96-FEE1-4F18-A712-CE2C338C2641}" destId="{3506DDAA-50CC-48E9-8670-5AACE5666298}" srcOrd="0" destOrd="0" parTransId="{54E6ED6D-AA44-44D8-AD9B-2906F8522025}" sibTransId="{5EBD17F7-FF74-49D8-BCEB-CEAE4D70EDA2}"/>
    <dgm:cxn modelId="{463B6274-FA44-48C2-9783-E37672329EA6}" srcId="{1129D018-2D63-43A8-B5EF-F68A476797E3}" destId="{B926B44A-3A73-4774-9232-F2759B89FB2C}" srcOrd="0" destOrd="0" parTransId="{640FE69F-14D3-40AB-803B-BFEDEA41D7EB}" sibTransId="{FFC1D962-7643-4FE1-A9DD-8F49036F200B}"/>
    <dgm:cxn modelId="{D6370571-54BA-4EFD-910E-321AABA0DED4}" type="presOf" srcId="{A83712EE-EF5C-4FE5-9E38-5A677248A785}" destId="{F2749CA3-1F53-4C38-950D-0CFC2FFA38C8}" srcOrd="0" destOrd="0" presId="urn:microsoft.com/office/officeart/2005/8/layout/process4"/>
    <dgm:cxn modelId="{FB9FFCC3-F21D-40E4-A71C-08F544904641}" type="presOf" srcId="{BE9D4AAF-DD23-45F6-8AE6-F9FE16B00962}" destId="{B96CF4A1-438E-4CCC-8BDE-CEE71591E0EA}" srcOrd="0" destOrd="0" presId="urn:microsoft.com/office/officeart/2005/8/layout/process4"/>
    <dgm:cxn modelId="{DE1B81A0-A17B-48C2-A617-49C28CE9899B}" srcId="{BE9D4AAF-DD23-45F6-8AE6-F9FE16B00962}" destId="{A83712EE-EF5C-4FE5-9E38-5A677248A785}" srcOrd="1" destOrd="0" parTransId="{8EC2759A-3AD5-458F-B7BE-B28D1168EA8D}" sibTransId="{DC15DEAA-5A91-4B9E-9324-875CEF11D011}"/>
    <dgm:cxn modelId="{2C02E7F7-12C1-434A-B834-7694AA4683E2}" type="presParOf" srcId="{B96CF4A1-438E-4CCC-8BDE-CEE71591E0EA}" destId="{FCC3D347-F869-47EB-8BEF-C303F70BAD53}" srcOrd="0" destOrd="0" presId="urn:microsoft.com/office/officeart/2005/8/layout/process4"/>
    <dgm:cxn modelId="{114F9AD8-4BEC-4232-8449-57B2631E732B}" type="presParOf" srcId="{FCC3D347-F869-47EB-8BEF-C303F70BAD53}" destId="{86549784-536E-4557-95D7-E617B150F556}" srcOrd="0" destOrd="0" presId="urn:microsoft.com/office/officeart/2005/8/layout/process4"/>
    <dgm:cxn modelId="{79D085C0-E602-4A98-8B43-507B13E656D8}" type="presParOf" srcId="{FCC3D347-F869-47EB-8BEF-C303F70BAD53}" destId="{4DBADD41-2CD4-46EE-8A06-E6C3F8ADE11E}" srcOrd="1" destOrd="0" presId="urn:microsoft.com/office/officeart/2005/8/layout/process4"/>
    <dgm:cxn modelId="{99C2090D-8143-457A-A7AA-676E54EA026D}" type="presParOf" srcId="{FCC3D347-F869-47EB-8BEF-C303F70BAD53}" destId="{21B08BC9-85E6-48D2-887B-B9B77DA9A9E5}" srcOrd="2" destOrd="0" presId="urn:microsoft.com/office/officeart/2005/8/layout/process4"/>
    <dgm:cxn modelId="{2EE814A6-3CEB-4B12-A61D-602DD7CD06AA}" type="presParOf" srcId="{21B08BC9-85E6-48D2-887B-B9B77DA9A9E5}" destId="{C0B28FCC-8360-4435-BE05-5605E8804D86}" srcOrd="0" destOrd="0" presId="urn:microsoft.com/office/officeart/2005/8/layout/process4"/>
    <dgm:cxn modelId="{32974331-A384-4482-9A3D-2F6C5733374D}" type="presParOf" srcId="{21B08BC9-85E6-48D2-887B-B9B77DA9A9E5}" destId="{0689B942-0B32-4E41-895B-E0FAFE24137A}" srcOrd="1" destOrd="0" presId="urn:microsoft.com/office/officeart/2005/8/layout/process4"/>
    <dgm:cxn modelId="{87EB0F01-F85B-4335-9B12-E9641E15DECD}" type="presParOf" srcId="{B96CF4A1-438E-4CCC-8BDE-CEE71591E0EA}" destId="{ECB3D6F9-5992-4FF1-A043-07F69B862A87}" srcOrd="1" destOrd="0" presId="urn:microsoft.com/office/officeart/2005/8/layout/process4"/>
    <dgm:cxn modelId="{7A45DF89-B8FD-4182-B861-F2D0FD4618A8}" type="presParOf" srcId="{B96CF4A1-438E-4CCC-8BDE-CEE71591E0EA}" destId="{43AEBE19-E829-4748-8F79-59DBE3A38887}" srcOrd="2" destOrd="0" presId="urn:microsoft.com/office/officeart/2005/8/layout/process4"/>
    <dgm:cxn modelId="{4C54AB71-762D-44BC-9278-B5F725304953}" type="presParOf" srcId="{43AEBE19-E829-4748-8F79-59DBE3A38887}" destId="{F2749CA3-1F53-4C38-950D-0CFC2FFA38C8}" srcOrd="0" destOrd="0" presId="urn:microsoft.com/office/officeart/2005/8/layout/process4"/>
    <dgm:cxn modelId="{85E06E58-2233-47D1-8BBE-1445CA808827}" type="presParOf" srcId="{43AEBE19-E829-4748-8F79-59DBE3A38887}" destId="{D90503EE-4FA0-4D71-B59C-04D744799F5F}" srcOrd="1" destOrd="0" presId="urn:microsoft.com/office/officeart/2005/8/layout/process4"/>
    <dgm:cxn modelId="{BD9B1BE7-1C7D-4220-B721-BA0A60D1DE19}" type="presParOf" srcId="{43AEBE19-E829-4748-8F79-59DBE3A38887}" destId="{CCF25559-691E-4A68-BD76-30C047E51CF1}" srcOrd="2" destOrd="0" presId="urn:microsoft.com/office/officeart/2005/8/layout/process4"/>
    <dgm:cxn modelId="{0A5FBE02-6AE6-4510-81E7-357CA6014989}" type="presParOf" srcId="{CCF25559-691E-4A68-BD76-30C047E51CF1}" destId="{93BA712F-8786-473F-B32A-A70655524F49}" srcOrd="0" destOrd="0" presId="urn:microsoft.com/office/officeart/2005/8/layout/process4"/>
    <dgm:cxn modelId="{D8702C56-6E9A-42FB-8678-FE4EC47D9CE5}" type="presParOf" srcId="{CCF25559-691E-4A68-BD76-30C047E51CF1}" destId="{D9741463-3100-4F93-895C-85EFD75DA913}" srcOrd="1" destOrd="0" presId="urn:microsoft.com/office/officeart/2005/8/layout/process4"/>
    <dgm:cxn modelId="{26E230C3-92F2-44E3-8A0F-C74E9A97DEA5}" type="presParOf" srcId="{B96CF4A1-438E-4CCC-8BDE-CEE71591E0EA}" destId="{0949E15F-A445-4EB6-B8CB-8E3254AC0A9C}" srcOrd="3" destOrd="0" presId="urn:microsoft.com/office/officeart/2005/8/layout/process4"/>
    <dgm:cxn modelId="{92129651-706A-4985-9E1A-EAD49C1A8B44}" type="presParOf" srcId="{B96CF4A1-438E-4CCC-8BDE-CEE71591E0EA}" destId="{851D9949-8C5A-415E-A806-667C20F7D295}" srcOrd="4" destOrd="0" presId="urn:microsoft.com/office/officeart/2005/8/layout/process4"/>
    <dgm:cxn modelId="{6109FFE7-1E2D-47D2-8A96-F2D10272696A}" type="presParOf" srcId="{851D9949-8C5A-415E-A806-667C20F7D295}" destId="{B1C6A050-A5AB-48F1-9BA3-BE9BDE91739C}" srcOrd="0" destOrd="0" presId="urn:microsoft.com/office/officeart/2005/8/layout/process4"/>
    <dgm:cxn modelId="{C6A6A092-A69E-4B0F-9B68-2FCE576BFD94}" type="presParOf" srcId="{851D9949-8C5A-415E-A806-667C20F7D295}" destId="{33160A14-735A-4D0B-8741-CD475F813F8D}" srcOrd="1" destOrd="0" presId="urn:microsoft.com/office/officeart/2005/8/layout/process4"/>
    <dgm:cxn modelId="{8711EE3B-45DF-42E1-8779-099CBF059C3E}" type="presParOf" srcId="{851D9949-8C5A-415E-A806-667C20F7D295}" destId="{9030C34B-C615-45C2-A339-ADFC970A754E}" srcOrd="2" destOrd="0" presId="urn:microsoft.com/office/officeart/2005/8/layout/process4"/>
    <dgm:cxn modelId="{3ED4FCD9-D171-44D6-97D5-285A21F0C2B8}" type="presParOf" srcId="{9030C34B-C615-45C2-A339-ADFC970A754E}" destId="{47CAC784-D747-4107-94D9-37BBD460AC65}"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127C2A-C14B-4F7A-8865-ECFC78365401}" type="doc">
      <dgm:prSet loTypeId="urn:microsoft.com/office/officeart/2005/8/layout/hList6" loCatId="list" qsTypeId="urn:microsoft.com/office/officeart/2005/8/quickstyle/simple1" qsCatId="simple" csTypeId="urn:microsoft.com/office/officeart/2005/8/colors/accent1_3" csCatId="accent1" phldr="1"/>
      <dgm:spPr/>
      <dgm:t>
        <a:bodyPr/>
        <a:lstStyle/>
        <a:p>
          <a:endParaRPr lang="en-US"/>
        </a:p>
      </dgm:t>
    </dgm:pt>
    <dgm:pt modelId="{F6CA3695-B3F3-4005-9266-65BE259E983B}">
      <dgm:prSet/>
      <dgm:spPr>
        <a:xfrm rot="16200000">
          <a:off x="-1588210" y="1592684"/>
          <a:ext cx="4953000" cy="1767631"/>
        </a:xfrm>
        <a:prstGeom prst="flowChartManualOperation">
          <a:avLst/>
        </a:prstGeom>
        <a:solidFill>
          <a:srgbClr val="0A5BBA">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baseline="0" dirty="0">
              <a:solidFill>
                <a:sysClr val="window" lastClr="FFFFFF"/>
              </a:solidFill>
              <a:latin typeface="Segoe UI"/>
              <a:ea typeface="+mn-ea"/>
              <a:cs typeface="+mn-cs"/>
            </a:rPr>
            <a:t>X-plat: from any back-end to any mobile platform</a:t>
          </a:r>
          <a:endParaRPr lang="fr-FR" dirty="0">
            <a:solidFill>
              <a:sysClr val="window" lastClr="FFFFFF"/>
            </a:solidFill>
            <a:latin typeface="Segoe UI"/>
            <a:ea typeface="+mn-ea"/>
            <a:cs typeface="+mn-cs"/>
          </a:endParaRPr>
        </a:p>
      </dgm:t>
    </dgm:pt>
    <dgm:pt modelId="{2D22E25E-067D-4BBA-9DAB-9896BA5C9B10}" type="parTrans" cxnId="{DBDA7AEF-D66A-4466-AAC9-AC60C689E0DA}">
      <dgm:prSet/>
      <dgm:spPr/>
      <dgm:t>
        <a:bodyPr/>
        <a:lstStyle/>
        <a:p>
          <a:endParaRPr lang="en-US"/>
        </a:p>
      </dgm:t>
    </dgm:pt>
    <dgm:pt modelId="{13AF6232-FEB6-485B-8209-C7B40DF1E664}" type="sibTrans" cxnId="{DBDA7AEF-D66A-4466-AAC9-AC60C689E0DA}">
      <dgm:prSet/>
      <dgm:spPr/>
      <dgm:t>
        <a:bodyPr/>
        <a:lstStyle/>
        <a:p>
          <a:endParaRPr lang="en-US"/>
        </a:p>
      </dgm:t>
    </dgm:pt>
    <dgm:pt modelId="{AEF859F3-78C1-4328-96CB-029070CBCDC7}">
      <dgm:prSet/>
      <dgm:spPr>
        <a:xfrm rot="16200000">
          <a:off x="311993" y="1592684"/>
          <a:ext cx="4953000" cy="1767631"/>
        </a:xfrm>
        <a:prstGeom prst="flowChartManualOperation">
          <a:avLst/>
        </a:prstGeom>
        <a:solidFill>
          <a:srgbClr val="0A5BBA">
            <a:shade val="80000"/>
            <a:hueOff val="152148"/>
            <a:satOff val="-10153"/>
            <a:lumOff val="7176"/>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baseline="0" dirty="0">
              <a:solidFill>
                <a:sysClr val="window" lastClr="FFFFFF"/>
              </a:solidFill>
              <a:latin typeface="Segoe UI"/>
              <a:ea typeface="+mn-ea"/>
              <a:cs typeface="+mn-cs"/>
            </a:rPr>
            <a:t>No need to store device information in the app back-end</a:t>
          </a:r>
          <a:endParaRPr lang="fr-FR" dirty="0">
            <a:solidFill>
              <a:sysClr val="window" lastClr="FFFFFF"/>
            </a:solidFill>
            <a:latin typeface="Segoe UI"/>
            <a:ea typeface="+mn-ea"/>
            <a:cs typeface="+mn-cs"/>
          </a:endParaRPr>
        </a:p>
      </dgm:t>
    </dgm:pt>
    <dgm:pt modelId="{4433288E-F3A8-46EF-AE25-60652671095F}" type="parTrans" cxnId="{9221695D-D597-4C5F-A369-7CCD187C659D}">
      <dgm:prSet/>
      <dgm:spPr/>
      <dgm:t>
        <a:bodyPr/>
        <a:lstStyle/>
        <a:p>
          <a:endParaRPr lang="en-US"/>
        </a:p>
      </dgm:t>
    </dgm:pt>
    <dgm:pt modelId="{2B2C0AC5-AB51-456E-82A9-41271FD60CE0}" type="sibTrans" cxnId="{9221695D-D597-4C5F-A369-7CCD187C659D}">
      <dgm:prSet/>
      <dgm:spPr/>
      <dgm:t>
        <a:bodyPr/>
        <a:lstStyle/>
        <a:p>
          <a:endParaRPr lang="en-US"/>
        </a:p>
      </dgm:t>
    </dgm:pt>
    <dgm:pt modelId="{ADDB7317-4AD1-4595-B0B5-87A4A327A9CD}">
      <dgm:prSet/>
      <dgm:spPr>
        <a:xfrm rot="16200000">
          <a:off x="2212197" y="1592684"/>
          <a:ext cx="4953000" cy="1767631"/>
        </a:xfrm>
        <a:prstGeom prst="flowChartManualOperation">
          <a:avLst/>
        </a:prstGeom>
        <a:solidFill>
          <a:srgbClr val="0A5BBA">
            <a:shade val="80000"/>
            <a:hueOff val="304296"/>
            <a:satOff val="-20305"/>
            <a:lumOff val="14353"/>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baseline="0" dirty="0">
              <a:solidFill>
                <a:sysClr val="window" lastClr="FFFFFF"/>
              </a:solidFill>
              <a:latin typeface="Segoe UI"/>
              <a:ea typeface="+mn-ea"/>
              <a:cs typeface="+mn-cs"/>
            </a:rPr>
            <a:t>Routing and interest groups</a:t>
          </a:r>
          <a:endParaRPr lang="fr-FR" dirty="0">
            <a:solidFill>
              <a:sysClr val="window" lastClr="FFFFFF"/>
            </a:solidFill>
            <a:latin typeface="Segoe UI"/>
            <a:ea typeface="+mn-ea"/>
            <a:cs typeface="+mn-cs"/>
          </a:endParaRPr>
        </a:p>
      </dgm:t>
    </dgm:pt>
    <dgm:pt modelId="{6757C5C7-68C6-421B-B77A-6C2BEA01FC02}" type="parTrans" cxnId="{78070CFE-1455-4C1B-9AED-286CC5004CA7}">
      <dgm:prSet/>
      <dgm:spPr/>
      <dgm:t>
        <a:bodyPr/>
        <a:lstStyle/>
        <a:p>
          <a:endParaRPr lang="en-US"/>
        </a:p>
      </dgm:t>
    </dgm:pt>
    <dgm:pt modelId="{45A6358B-40E5-4FE3-81D7-2D9A2AFB1402}" type="sibTrans" cxnId="{78070CFE-1455-4C1B-9AED-286CC5004CA7}">
      <dgm:prSet/>
      <dgm:spPr/>
      <dgm:t>
        <a:bodyPr/>
        <a:lstStyle/>
        <a:p>
          <a:endParaRPr lang="en-US"/>
        </a:p>
      </dgm:t>
    </dgm:pt>
    <dgm:pt modelId="{02BB1F9E-3EF8-4EC8-9FD4-F2E5AC9CC900}">
      <dgm:prSet/>
      <dgm:spPr>
        <a:xfrm rot="16200000">
          <a:off x="4112402" y="1592684"/>
          <a:ext cx="4953000" cy="1767631"/>
        </a:xfrm>
        <a:prstGeom prst="flowChartManualOperation">
          <a:avLst/>
        </a:prstGeom>
        <a:solidFill>
          <a:srgbClr val="0A5BBA">
            <a:shade val="80000"/>
            <a:hueOff val="456444"/>
            <a:satOff val="-30458"/>
            <a:lumOff val="21529"/>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baseline="0" dirty="0">
              <a:solidFill>
                <a:sysClr val="window" lastClr="FFFFFF"/>
              </a:solidFill>
              <a:latin typeface="Segoe UI"/>
              <a:ea typeface="+mn-ea"/>
              <a:cs typeface="+mn-cs"/>
            </a:rPr>
            <a:t>Personalization and localization</a:t>
          </a:r>
          <a:endParaRPr lang="fr-FR" dirty="0">
            <a:solidFill>
              <a:sysClr val="window" lastClr="FFFFFF"/>
            </a:solidFill>
            <a:latin typeface="Segoe UI"/>
            <a:ea typeface="+mn-ea"/>
            <a:cs typeface="+mn-cs"/>
          </a:endParaRPr>
        </a:p>
      </dgm:t>
    </dgm:pt>
    <dgm:pt modelId="{090E6375-1B76-41BD-B997-79E544A90F08}" type="parTrans" cxnId="{6380AA8B-FCB5-480B-A97D-A48B07CD1DC7}">
      <dgm:prSet/>
      <dgm:spPr/>
      <dgm:t>
        <a:bodyPr/>
        <a:lstStyle/>
        <a:p>
          <a:endParaRPr lang="en-US"/>
        </a:p>
      </dgm:t>
    </dgm:pt>
    <dgm:pt modelId="{888F277B-911B-4115-ABBA-D762C058EFAF}" type="sibTrans" cxnId="{6380AA8B-FCB5-480B-A97D-A48B07CD1DC7}">
      <dgm:prSet/>
      <dgm:spPr/>
      <dgm:t>
        <a:bodyPr/>
        <a:lstStyle/>
        <a:p>
          <a:endParaRPr lang="en-US"/>
        </a:p>
      </dgm:t>
    </dgm:pt>
    <dgm:pt modelId="{11C92AFD-F0C4-4432-A07C-865CF28F339B}">
      <dgm:prSet/>
      <dgm:spPr>
        <a:xfrm rot="16200000">
          <a:off x="6012606" y="1592684"/>
          <a:ext cx="4953000" cy="1767631"/>
        </a:xfrm>
        <a:prstGeom prst="flowChartManualOperation">
          <a:avLst/>
        </a:prstGeom>
        <a:solidFill>
          <a:srgbClr val="0A5BBA">
            <a:shade val="80000"/>
            <a:hueOff val="608591"/>
            <a:satOff val="-40610"/>
            <a:lumOff val="28706"/>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baseline="0" dirty="0">
              <a:solidFill>
                <a:sysClr val="window" lastClr="FFFFFF"/>
              </a:solidFill>
              <a:latin typeface="Segoe UI"/>
              <a:ea typeface="+mn-ea"/>
              <a:cs typeface="+mn-cs"/>
            </a:rPr>
            <a:t>Broadcast at scale, multicast, unicast</a:t>
          </a:r>
          <a:endParaRPr lang="fr-FR" dirty="0">
            <a:solidFill>
              <a:sysClr val="window" lastClr="FFFFFF"/>
            </a:solidFill>
            <a:latin typeface="Segoe UI"/>
            <a:ea typeface="+mn-ea"/>
            <a:cs typeface="+mn-cs"/>
          </a:endParaRPr>
        </a:p>
      </dgm:t>
    </dgm:pt>
    <dgm:pt modelId="{E8018F76-13FE-4942-85A0-FE121EFFBDCF}" type="parTrans" cxnId="{5E5653CB-2FD7-4258-AA2F-4A1D00BBDE62}">
      <dgm:prSet/>
      <dgm:spPr/>
      <dgm:t>
        <a:bodyPr/>
        <a:lstStyle/>
        <a:p>
          <a:endParaRPr lang="en-US"/>
        </a:p>
      </dgm:t>
    </dgm:pt>
    <dgm:pt modelId="{C794D9C6-B1F4-435D-8DB7-A25781946B68}" type="sibTrans" cxnId="{5E5653CB-2FD7-4258-AA2F-4A1D00BBDE62}">
      <dgm:prSet/>
      <dgm:spPr/>
      <dgm:t>
        <a:bodyPr/>
        <a:lstStyle/>
        <a:p>
          <a:endParaRPr lang="en-US"/>
        </a:p>
      </dgm:t>
    </dgm:pt>
    <dgm:pt modelId="{21F7A414-EFC3-482D-A343-A70920026381}">
      <dgm:prSet/>
      <dgm:spPr>
        <a:xfrm rot="16200000">
          <a:off x="7912810" y="1592684"/>
          <a:ext cx="4953000" cy="1767631"/>
        </a:xfrm>
        <a:prstGeom prst="flowChartManualOperation">
          <a:avLst/>
        </a:prstGeom>
        <a:solidFill>
          <a:srgbClr val="0A5BBA">
            <a:shade val="80000"/>
            <a:hueOff val="760739"/>
            <a:satOff val="-50763"/>
            <a:lumOff val="35882"/>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baseline="0" dirty="0">
              <a:solidFill>
                <a:sysClr val="window" lastClr="FFFFFF"/>
              </a:solidFill>
              <a:latin typeface="Segoe UI"/>
              <a:ea typeface="+mn-ea"/>
              <a:cs typeface="+mn-cs"/>
            </a:rPr>
            <a:t>Telemetry</a:t>
          </a:r>
          <a:endParaRPr lang="fr-FR" dirty="0">
            <a:solidFill>
              <a:sysClr val="window" lastClr="FFFFFF"/>
            </a:solidFill>
            <a:latin typeface="Segoe UI"/>
            <a:ea typeface="+mn-ea"/>
            <a:cs typeface="+mn-cs"/>
          </a:endParaRPr>
        </a:p>
      </dgm:t>
    </dgm:pt>
    <dgm:pt modelId="{70C0AE52-FA47-444C-9495-E87CC9F59754}" type="parTrans" cxnId="{CF543960-0DE6-41F6-989A-A8C77BFBC3CB}">
      <dgm:prSet/>
      <dgm:spPr/>
      <dgm:t>
        <a:bodyPr/>
        <a:lstStyle/>
        <a:p>
          <a:endParaRPr lang="en-US"/>
        </a:p>
      </dgm:t>
    </dgm:pt>
    <dgm:pt modelId="{C8658FE1-AB6F-4D08-80E2-7D162B27C793}" type="sibTrans" cxnId="{CF543960-0DE6-41F6-989A-A8C77BFBC3CB}">
      <dgm:prSet/>
      <dgm:spPr/>
      <dgm:t>
        <a:bodyPr/>
        <a:lstStyle/>
        <a:p>
          <a:endParaRPr lang="en-US"/>
        </a:p>
      </dgm:t>
    </dgm:pt>
    <dgm:pt modelId="{F16260F1-265D-4F06-B205-8539921FB847}" type="pres">
      <dgm:prSet presAssocID="{E8127C2A-C14B-4F7A-8865-ECFC78365401}" presName="Name0" presStyleCnt="0">
        <dgm:presLayoutVars>
          <dgm:dir/>
          <dgm:resizeHandles val="exact"/>
        </dgm:presLayoutVars>
      </dgm:prSet>
      <dgm:spPr/>
    </dgm:pt>
    <dgm:pt modelId="{50D9E76F-AD49-4211-92E6-333928A838FC}" type="pres">
      <dgm:prSet presAssocID="{F6CA3695-B3F3-4005-9266-65BE259E983B}" presName="node" presStyleLbl="node1" presStyleIdx="0" presStyleCnt="6">
        <dgm:presLayoutVars>
          <dgm:bulletEnabled val="1"/>
        </dgm:presLayoutVars>
      </dgm:prSet>
      <dgm:spPr/>
    </dgm:pt>
    <dgm:pt modelId="{F07569AA-6A32-4265-BB60-344C14EA565D}" type="pres">
      <dgm:prSet presAssocID="{13AF6232-FEB6-485B-8209-C7B40DF1E664}" presName="sibTrans" presStyleCnt="0"/>
      <dgm:spPr/>
    </dgm:pt>
    <dgm:pt modelId="{492C4C8A-AE4B-40C0-9642-9B7596257FEE}" type="pres">
      <dgm:prSet presAssocID="{AEF859F3-78C1-4328-96CB-029070CBCDC7}" presName="node" presStyleLbl="node1" presStyleIdx="1" presStyleCnt="6">
        <dgm:presLayoutVars>
          <dgm:bulletEnabled val="1"/>
        </dgm:presLayoutVars>
      </dgm:prSet>
      <dgm:spPr/>
    </dgm:pt>
    <dgm:pt modelId="{EBB5798B-4E1F-4FC1-A11D-2B7A652D07DA}" type="pres">
      <dgm:prSet presAssocID="{2B2C0AC5-AB51-456E-82A9-41271FD60CE0}" presName="sibTrans" presStyleCnt="0"/>
      <dgm:spPr/>
    </dgm:pt>
    <dgm:pt modelId="{BB4A6DF6-9D4D-482F-869B-EAA8A9269D52}" type="pres">
      <dgm:prSet presAssocID="{ADDB7317-4AD1-4595-B0B5-87A4A327A9CD}" presName="node" presStyleLbl="node1" presStyleIdx="2" presStyleCnt="6">
        <dgm:presLayoutVars>
          <dgm:bulletEnabled val="1"/>
        </dgm:presLayoutVars>
      </dgm:prSet>
      <dgm:spPr/>
    </dgm:pt>
    <dgm:pt modelId="{68CE2F3D-1742-4899-995A-D612380A8718}" type="pres">
      <dgm:prSet presAssocID="{45A6358B-40E5-4FE3-81D7-2D9A2AFB1402}" presName="sibTrans" presStyleCnt="0"/>
      <dgm:spPr/>
    </dgm:pt>
    <dgm:pt modelId="{DF7D0FB8-489A-4315-96F2-484222650134}" type="pres">
      <dgm:prSet presAssocID="{02BB1F9E-3EF8-4EC8-9FD4-F2E5AC9CC900}" presName="node" presStyleLbl="node1" presStyleIdx="3" presStyleCnt="6">
        <dgm:presLayoutVars>
          <dgm:bulletEnabled val="1"/>
        </dgm:presLayoutVars>
      </dgm:prSet>
      <dgm:spPr/>
    </dgm:pt>
    <dgm:pt modelId="{5FA3899B-71F3-4FE4-8F53-B6F841E4F4A7}" type="pres">
      <dgm:prSet presAssocID="{888F277B-911B-4115-ABBA-D762C058EFAF}" presName="sibTrans" presStyleCnt="0"/>
      <dgm:spPr/>
    </dgm:pt>
    <dgm:pt modelId="{1551363B-3CA7-47D0-BBE5-7C124591D736}" type="pres">
      <dgm:prSet presAssocID="{11C92AFD-F0C4-4432-A07C-865CF28F339B}" presName="node" presStyleLbl="node1" presStyleIdx="4" presStyleCnt="6">
        <dgm:presLayoutVars>
          <dgm:bulletEnabled val="1"/>
        </dgm:presLayoutVars>
      </dgm:prSet>
      <dgm:spPr/>
    </dgm:pt>
    <dgm:pt modelId="{8893F614-6A53-4C11-AFD7-12ECF17E437F}" type="pres">
      <dgm:prSet presAssocID="{C794D9C6-B1F4-435D-8DB7-A25781946B68}" presName="sibTrans" presStyleCnt="0"/>
      <dgm:spPr/>
    </dgm:pt>
    <dgm:pt modelId="{B50C3812-3AA6-4D2E-8201-0FC8E8CD754D}" type="pres">
      <dgm:prSet presAssocID="{21F7A414-EFC3-482D-A343-A70920026381}" presName="node" presStyleLbl="node1" presStyleIdx="5" presStyleCnt="6">
        <dgm:presLayoutVars>
          <dgm:bulletEnabled val="1"/>
        </dgm:presLayoutVars>
      </dgm:prSet>
      <dgm:spPr/>
    </dgm:pt>
  </dgm:ptLst>
  <dgm:cxnLst>
    <dgm:cxn modelId="{5047518E-A88E-4B84-BB54-FB78547BFE10}" type="presOf" srcId="{ADDB7317-4AD1-4595-B0B5-87A4A327A9CD}" destId="{BB4A6DF6-9D4D-482F-869B-EAA8A9269D52}" srcOrd="0" destOrd="0" presId="urn:microsoft.com/office/officeart/2005/8/layout/hList6"/>
    <dgm:cxn modelId="{9221695D-D597-4C5F-A369-7CCD187C659D}" srcId="{E8127C2A-C14B-4F7A-8865-ECFC78365401}" destId="{AEF859F3-78C1-4328-96CB-029070CBCDC7}" srcOrd="1" destOrd="0" parTransId="{4433288E-F3A8-46EF-AE25-60652671095F}" sibTransId="{2B2C0AC5-AB51-456E-82A9-41271FD60CE0}"/>
    <dgm:cxn modelId="{5E5653CB-2FD7-4258-AA2F-4A1D00BBDE62}" srcId="{E8127C2A-C14B-4F7A-8865-ECFC78365401}" destId="{11C92AFD-F0C4-4432-A07C-865CF28F339B}" srcOrd="4" destOrd="0" parTransId="{E8018F76-13FE-4942-85A0-FE121EFFBDCF}" sibTransId="{C794D9C6-B1F4-435D-8DB7-A25781946B68}"/>
    <dgm:cxn modelId="{CF543960-0DE6-41F6-989A-A8C77BFBC3CB}" srcId="{E8127C2A-C14B-4F7A-8865-ECFC78365401}" destId="{21F7A414-EFC3-482D-A343-A70920026381}" srcOrd="5" destOrd="0" parTransId="{70C0AE52-FA47-444C-9495-E87CC9F59754}" sibTransId="{C8658FE1-AB6F-4D08-80E2-7D162B27C793}"/>
    <dgm:cxn modelId="{1D1AD453-C4D6-45BC-97EF-1751891D1C7B}" type="presOf" srcId="{AEF859F3-78C1-4328-96CB-029070CBCDC7}" destId="{492C4C8A-AE4B-40C0-9642-9B7596257FEE}" srcOrd="0" destOrd="0" presId="urn:microsoft.com/office/officeart/2005/8/layout/hList6"/>
    <dgm:cxn modelId="{151069C6-D51C-4C1E-BF7D-37B44CD58AB7}" type="presOf" srcId="{F6CA3695-B3F3-4005-9266-65BE259E983B}" destId="{50D9E76F-AD49-4211-92E6-333928A838FC}" srcOrd="0" destOrd="0" presId="urn:microsoft.com/office/officeart/2005/8/layout/hList6"/>
    <dgm:cxn modelId="{8D90D9C8-D33D-4215-A5FB-81DA06B4F491}" type="presOf" srcId="{E8127C2A-C14B-4F7A-8865-ECFC78365401}" destId="{F16260F1-265D-4F06-B205-8539921FB847}" srcOrd="0" destOrd="0" presId="urn:microsoft.com/office/officeart/2005/8/layout/hList6"/>
    <dgm:cxn modelId="{6380AA8B-FCB5-480B-A97D-A48B07CD1DC7}" srcId="{E8127C2A-C14B-4F7A-8865-ECFC78365401}" destId="{02BB1F9E-3EF8-4EC8-9FD4-F2E5AC9CC900}" srcOrd="3" destOrd="0" parTransId="{090E6375-1B76-41BD-B997-79E544A90F08}" sibTransId="{888F277B-911B-4115-ABBA-D762C058EFAF}"/>
    <dgm:cxn modelId="{DBDA7AEF-D66A-4466-AAC9-AC60C689E0DA}" srcId="{E8127C2A-C14B-4F7A-8865-ECFC78365401}" destId="{F6CA3695-B3F3-4005-9266-65BE259E983B}" srcOrd="0" destOrd="0" parTransId="{2D22E25E-067D-4BBA-9DAB-9896BA5C9B10}" sibTransId="{13AF6232-FEB6-485B-8209-C7B40DF1E664}"/>
    <dgm:cxn modelId="{717332C7-B06A-4461-9366-EE97B89FE6C4}" type="presOf" srcId="{21F7A414-EFC3-482D-A343-A70920026381}" destId="{B50C3812-3AA6-4D2E-8201-0FC8E8CD754D}" srcOrd="0" destOrd="0" presId="urn:microsoft.com/office/officeart/2005/8/layout/hList6"/>
    <dgm:cxn modelId="{71A05C07-1B7A-4CDC-9065-563FD88B2482}" type="presOf" srcId="{11C92AFD-F0C4-4432-A07C-865CF28F339B}" destId="{1551363B-3CA7-47D0-BBE5-7C124591D736}" srcOrd="0" destOrd="0" presId="urn:microsoft.com/office/officeart/2005/8/layout/hList6"/>
    <dgm:cxn modelId="{78070CFE-1455-4C1B-9AED-286CC5004CA7}" srcId="{E8127C2A-C14B-4F7A-8865-ECFC78365401}" destId="{ADDB7317-4AD1-4595-B0B5-87A4A327A9CD}" srcOrd="2" destOrd="0" parTransId="{6757C5C7-68C6-421B-B77A-6C2BEA01FC02}" sibTransId="{45A6358B-40E5-4FE3-81D7-2D9A2AFB1402}"/>
    <dgm:cxn modelId="{0A2CABAD-1A8C-4D2D-ACD0-C61C404D35FC}" type="presOf" srcId="{02BB1F9E-3EF8-4EC8-9FD4-F2E5AC9CC900}" destId="{DF7D0FB8-489A-4315-96F2-484222650134}" srcOrd="0" destOrd="0" presId="urn:microsoft.com/office/officeart/2005/8/layout/hList6"/>
    <dgm:cxn modelId="{C2A8AED8-5A81-4433-8CC3-BEDC9C70A8B9}" type="presParOf" srcId="{F16260F1-265D-4F06-B205-8539921FB847}" destId="{50D9E76F-AD49-4211-92E6-333928A838FC}" srcOrd="0" destOrd="0" presId="urn:microsoft.com/office/officeart/2005/8/layout/hList6"/>
    <dgm:cxn modelId="{9F43E081-24DA-410D-9D4E-01C8720A8C97}" type="presParOf" srcId="{F16260F1-265D-4F06-B205-8539921FB847}" destId="{F07569AA-6A32-4265-BB60-344C14EA565D}" srcOrd="1" destOrd="0" presId="urn:microsoft.com/office/officeart/2005/8/layout/hList6"/>
    <dgm:cxn modelId="{597EA199-83A2-49C2-BBBB-37F09D99749A}" type="presParOf" srcId="{F16260F1-265D-4F06-B205-8539921FB847}" destId="{492C4C8A-AE4B-40C0-9642-9B7596257FEE}" srcOrd="2" destOrd="0" presId="urn:microsoft.com/office/officeart/2005/8/layout/hList6"/>
    <dgm:cxn modelId="{B5495669-4693-444D-84E8-4E3AF6E863F3}" type="presParOf" srcId="{F16260F1-265D-4F06-B205-8539921FB847}" destId="{EBB5798B-4E1F-4FC1-A11D-2B7A652D07DA}" srcOrd="3" destOrd="0" presId="urn:microsoft.com/office/officeart/2005/8/layout/hList6"/>
    <dgm:cxn modelId="{672DDD95-A24A-4F49-AB48-201E297CF27D}" type="presParOf" srcId="{F16260F1-265D-4F06-B205-8539921FB847}" destId="{BB4A6DF6-9D4D-482F-869B-EAA8A9269D52}" srcOrd="4" destOrd="0" presId="urn:microsoft.com/office/officeart/2005/8/layout/hList6"/>
    <dgm:cxn modelId="{530EA5C5-8753-430F-9A85-67F98FC0EC45}" type="presParOf" srcId="{F16260F1-265D-4F06-B205-8539921FB847}" destId="{68CE2F3D-1742-4899-995A-D612380A8718}" srcOrd="5" destOrd="0" presId="urn:microsoft.com/office/officeart/2005/8/layout/hList6"/>
    <dgm:cxn modelId="{AB313D1F-B789-4207-AE08-BC95218D4D2C}" type="presParOf" srcId="{F16260F1-265D-4F06-B205-8539921FB847}" destId="{DF7D0FB8-489A-4315-96F2-484222650134}" srcOrd="6" destOrd="0" presId="urn:microsoft.com/office/officeart/2005/8/layout/hList6"/>
    <dgm:cxn modelId="{32B0D12D-BDC5-45D5-80A0-E2367C454AF5}" type="presParOf" srcId="{F16260F1-265D-4F06-B205-8539921FB847}" destId="{5FA3899B-71F3-4FE4-8F53-B6F841E4F4A7}" srcOrd="7" destOrd="0" presId="urn:microsoft.com/office/officeart/2005/8/layout/hList6"/>
    <dgm:cxn modelId="{21A2370A-CC81-4002-B016-0908C785151D}" type="presParOf" srcId="{F16260F1-265D-4F06-B205-8539921FB847}" destId="{1551363B-3CA7-47D0-BBE5-7C124591D736}" srcOrd="8" destOrd="0" presId="urn:microsoft.com/office/officeart/2005/8/layout/hList6"/>
    <dgm:cxn modelId="{165A8596-A79B-4A25-84BE-CF03C8688727}" type="presParOf" srcId="{F16260F1-265D-4F06-B205-8539921FB847}" destId="{8893F614-6A53-4C11-AFD7-12ECF17E437F}" srcOrd="9" destOrd="0" presId="urn:microsoft.com/office/officeart/2005/8/layout/hList6"/>
    <dgm:cxn modelId="{FF78F088-BC1D-4844-947B-B5F0BA3D1473}" type="presParOf" srcId="{F16260F1-265D-4F06-B205-8539921FB847}" destId="{B50C3812-3AA6-4D2E-8201-0FC8E8CD754D}" srcOrd="1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98AC669-BB46-4D7D-9CB7-F04AE38C8E27}" type="doc">
      <dgm:prSet loTypeId="urn:microsoft.com/office/officeart/2005/8/layout/vProcess5" loCatId="process" qsTypeId="urn:microsoft.com/office/officeart/2005/8/quickstyle/simple3" qsCatId="simple" csTypeId="urn:microsoft.com/office/officeart/2005/8/colors/colorful1" csCatId="colorful" phldr="1"/>
      <dgm:spPr/>
      <dgm:t>
        <a:bodyPr/>
        <a:lstStyle/>
        <a:p>
          <a:endParaRPr lang="en-US"/>
        </a:p>
      </dgm:t>
    </dgm:pt>
    <dgm:pt modelId="{7E6B29B2-3089-4C53-86C8-22DF3E650520}">
      <dgm:prSet/>
      <dgm:spPr>
        <a:xfrm>
          <a:off x="0" y="0"/>
          <a:ext cx="9322827" cy="1033206"/>
        </a:xfrm>
        <a:prstGeom prst="roundRect">
          <a:avLst>
            <a:gd name="adj" fmla="val 10000"/>
          </a:avLst>
        </a:prstGeom>
        <a:gradFill rotWithShape="0">
          <a:gsLst>
            <a:gs pos="0">
              <a:srgbClr val="15AEEF">
                <a:hueOff val="0"/>
                <a:satOff val="0"/>
                <a:lumOff val="0"/>
                <a:alphaOff val="0"/>
                <a:tint val="50000"/>
                <a:satMod val="300000"/>
              </a:srgbClr>
            </a:gs>
            <a:gs pos="35000">
              <a:srgbClr val="15AEEF">
                <a:hueOff val="0"/>
                <a:satOff val="0"/>
                <a:lumOff val="0"/>
                <a:alphaOff val="0"/>
                <a:tint val="37000"/>
                <a:satMod val="300000"/>
              </a:srgbClr>
            </a:gs>
            <a:gs pos="100000">
              <a:srgbClr val="15AEEF">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pPr rtl="0"/>
          <a:r>
            <a:rPr lang="en-US" b="1" dirty="0">
              <a:solidFill>
                <a:schemeClr val="tx1"/>
              </a:solidFill>
              <a:latin typeface="Segoe UI"/>
              <a:ea typeface="+mn-ea"/>
              <a:cs typeface="+mn-cs"/>
            </a:rPr>
            <a:t>Step 1</a:t>
          </a:r>
          <a:r>
            <a:rPr lang="ru-RU" b="1" dirty="0">
              <a:solidFill>
                <a:schemeClr val="tx1"/>
              </a:solidFill>
              <a:latin typeface="Segoe UI"/>
              <a:ea typeface="+mn-ea"/>
              <a:cs typeface="+mn-cs"/>
            </a:rPr>
            <a:t>- </a:t>
          </a:r>
          <a:r>
            <a:rPr lang="en-US" b="1" dirty="0">
              <a:solidFill>
                <a:schemeClr val="tx1"/>
              </a:solidFill>
              <a:latin typeface="Segoe UI"/>
              <a:ea typeface="+mn-ea"/>
              <a:cs typeface="+mn-cs"/>
            </a:rPr>
            <a:t>Register a new app in the Windows Dev Store and enable Push notification for this app (retrieve MPNS SSID &amp; secret)</a:t>
          </a:r>
          <a:endParaRPr lang="fr-FR" b="1" dirty="0">
            <a:solidFill>
              <a:schemeClr val="tx1"/>
            </a:solidFill>
            <a:latin typeface="Segoe UI"/>
            <a:ea typeface="+mn-ea"/>
            <a:cs typeface="+mn-cs"/>
          </a:endParaRPr>
        </a:p>
      </dgm:t>
    </dgm:pt>
    <dgm:pt modelId="{35776D49-A3F5-4A02-83B1-AF0019E2A960}" type="parTrans" cxnId="{721AA8EC-B607-4AB1-9227-3FD9CEA74732}">
      <dgm:prSet/>
      <dgm:spPr/>
      <dgm:t>
        <a:bodyPr/>
        <a:lstStyle/>
        <a:p>
          <a:endParaRPr lang="en-US"/>
        </a:p>
      </dgm:t>
    </dgm:pt>
    <dgm:pt modelId="{CB8F0578-49FE-4D34-A602-444F98543272}" type="sibTrans" cxnId="{721AA8EC-B607-4AB1-9227-3FD9CEA74732}">
      <dgm:prSet/>
      <dgm:spPr>
        <a:xfrm>
          <a:off x="8651242" y="791342"/>
          <a:ext cx="671584" cy="671584"/>
        </a:xfrm>
        <a:prstGeom prst="downArrow">
          <a:avLst>
            <a:gd name="adj1" fmla="val 55000"/>
            <a:gd name="adj2" fmla="val 45000"/>
          </a:avLst>
        </a:prstGeom>
        <a:solidFill>
          <a:srgbClr val="15AEEF">
            <a:tint val="40000"/>
            <a:alpha val="90000"/>
            <a:hueOff val="0"/>
            <a:satOff val="0"/>
            <a:lumOff val="0"/>
            <a:alphaOff val="0"/>
          </a:srgbClr>
        </a:solidFill>
        <a:ln w="9525" cap="flat" cmpd="sng" algn="ctr">
          <a:solidFill>
            <a:srgbClr val="15AEEF">
              <a:tint val="40000"/>
              <a:alpha val="90000"/>
              <a:hueOff val="0"/>
              <a:satOff val="0"/>
              <a:lumOff val="0"/>
              <a:alphaOff val="0"/>
            </a:srgbClr>
          </a:solidFill>
          <a:prstDash val="solid"/>
        </a:ln>
        <a:effectLst/>
      </dgm:spPr>
      <dgm:t>
        <a:bodyPr/>
        <a:lstStyle/>
        <a:p>
          <a:endParaRPr lang="en-US" dirty="0">
            <a:solidFill>
              <a:srgbClr val="000000">
                <a:hueOff val="0"/>
                <a:satOff val="0"/>
                <a:lumOff val="0"/>
                <a:alphaOff val="0"/>
              </a:srgbClr>
            </a:solidFill>
            <a:latin typeface="Segoe UI"/>
            <a:ea typeface="+mn-ea"/>
            <a:cs typeface="+mn-cs"/>
          </a:endParaRPr>
        </a:p>
      </dgm:t>
    </dgm:pt>
    <dgm:pt modelId="{9169A845-689B-4D6D-8734-3FDE874FF444}">
      <dgm:prSet/>
      <dgm:spPr>
        <a:xfrm>
          <a:off x="780786" y="1221062"/>
          <a:ext cx="9322827" cy="1033206"/>
        </a:xfrm>
        <a:prstGeom prst="roundRect">
          <a:avLst>
            <a:gd name="adj" fmla="val 10000"/>
          </a:avLst>
        </a:prstGeom>
        <a:gradFill rotWithShape="0">
          <a:gsLst>
            <a:gs pos="0">
              <a:srgbClr val="0E715F">
                <a:hueOff val="0"/>
                <a:satOff val="0"/>
                <a:lumOff val="0"/>
                <a:alphaOff val="0"/>
                <a:tint val="50000"/>
                <a:satMod val="300000"/>
              </a:srgbClr>
            </a:gs>
            <a:gs pos="35000">
              <a:srgbClr val="0E715F">
                <a:hueOff val="0"/>
                <a:satOff val="0"/>
                <a:lumOff val="0"/>
                <a:alphaOff val="0"/>
                <a:tint val="37000"/>
                <a:satMod val="300000"/>
              </a:srgbClr>
            </a:gs>
            <a:gs pos="100000">
              <a:srgbClr val="0E715F">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pPr rtl="0"/>
          <a:r>
            <a:rPr lang="en-US" b="1" dirty="0">
              <a:solidFill>
                <a:schemeClr val="tx1"/>
              </a:solidFill>
              <a:latin typeface="Segoe UI"/>
              <a:ea typeface="+mn-ea"/>
              <a:cs typeface="+mn-cs"/>
            </a:rPr>
            <a:t>Step 2</a:t>
          </a:r>
          <a:r>
            <a:rPr lang="ru-RU" b="1" dirty="0">
              <a:solidFill>
                <a:schemeClr val="tx1"/>
              </a:solidFill>
              <a:latin typeface="Segoe UI"/>
              <a:ea typeface="+mn-ea"/>
              <a:cs typeface="+mn-cs"/>
            </a:rPr>
            <a:t>- </a:t>
          </a:r>
          <a:r>
            <a:rPr lang="en-US" b="1" dirty="0">
              <a:solidFill>
                <a:schemeClr val="tx1"/>
              </a:solidFill>
              <a:latin typeface="Segoe UI"/>
              <a:ea typeface="+mn-ea"/>
              <a:cs typeface="+mn-cs"/>
            </a:rPr>
            <a:t>Create your app in Visual studio and associate it with the store</a:t>
          </a:r>
          <a:endParaRPr lang="fr-FR" b="1" dirty="0">
            <a:solidFill>
              <a:schemeClr val="tx1"/>
            </a:solidFill>
            <a:latin typeface="Segoe UI"/>
            <a:ea typeface="+mn-ea"/>
            <a:cs typeface="+mn-cs"/>
          </a:endParaRPr>
        </a:p>
      </dgm:t>
    </dgm:pt>
    <dgm:pt modelId="{FD5F3B45-214D-4E65-B9E3-D89360BFA5B0}" type="parTrans" cxnId="{F518F32A-9065-41A7-A3AB-6EA1680F0396}">
      <dgm:prSet/>
      <dgm:spPr/>
      <dgm:t>
        <a:bodyPr/>
        <a:lstStyle/>
        <a:p>
          <a:endParaRPr lang="en-US"/>
        </a:p>
      </dgm:t>
    </dgm:pt>
    <dgm:pt modelId="{10005634-E8DA-485B-A508-B5DCCE7FDD36}" type="sibTrans" cxnId="{F518F32A-9065-41A7-A3AB-6EA1680F0396}">
      <dgm:prSet/>
      <dgm:spPr>
        <a:xfrm>
          <a:off x="9432029" y="2012404"/>
          <a:ext cx="671584" cy="671584"/>
        </a:xfrm>
        <a:prstGeom prst="downArrow">
          <a:avLst>
            <a:gd name="adj1" fmla="val 55000"/>
            <a:gd name="adj2" fmla="val 45000"/>
          </a:avLst>
        </a:prstGeom>
        <a:solidFill>
          <a:srgbClr val="0E715F">
            <a:tint val="40000"/>
            <a:alpha val="90000"/>
            <a:hueOff val="0"/>
            <a:satOff val="0"/>
            <a:lumOff val="0"/>
            <a:alphaOff val="0"/>
          </a:srgbClr>
        </a:solidFill>
        <a:ln w="9525" cap="flat" cmpd="sng" algn="ctr">
          <a:solidFill>
            <a:srgbClr val="0E715F">
              <a:tint val="40000"/>
              <a:alpha val="90000"/>
              <a:hueOff val="0"/>
              <a:satOff val="0"/>
              <a:lumOff val="0"/>
              <a:alphaOff val="0"/>
            </a:srgbClr>
          </a:solidFill>
          <a:prstDash val="solid"/>
        </a:ln>
        <a:effectLst/>
      </dgm:spPr>
      <dgm:t>
        <a:bodyPr/>
        <a:lstStyle/>
        <a:p>
          <a:endParaRPr lang="en-US" dirty="0">
            <a:solidFill>
              <a:srgbClr val="000000">
                <a:hueOff val="0"/>
                <a:satOff val="0"/>
                <a:lumOff val="0"/>
                <a:alphaOff val="0"/>
              </a:srgbClr>
            </a:solidFill>
            <a:latin typeface="Segoe UI"/>
            <a:ea typeface="+mn-ea"/>
            <a:cs typeface="+mn-cs"/>
          </a:endParaRPr>
        </a:p>
      </dgm:t>
    </dgm:pt>
    <dgm:pt modelId="{990EDC3A-F975-4796-A039-9E013E3BEAAE}">
      <dgm:prSet/>
      <dgm:spPr>
        <a:xfrm>
          <a:off x="1549920" y="2442124"/>
          <a:ext cx="9322827" cy="1033206"/>
        </a:xfrm>
        <a:prstGeom prst="roundRect">
          <a:avLst>
            <a:gd name="adj" fmla="val 10000"/>
          </a:avLst>
        </a:prstGeom>
        <a:gradFill rotWithShape="0">
          <a:gsLst>
            <a:gs pos="0">
              <a:srgbClr val="129038">
                <a:hueOff val="0"/>
                <a:satOff val="0"/>
                <a:lumOff val="0"/>
                <a:alphaOff val="0"/>
                <a:tint val="50000"/>
                <a:satMod val="300000"/>
              </a:srgbClr>
            </a:gs>
            <a:gs pos="35000">
              <a:srgbClr val="129038">
                <a:hueOff val="0"/>
                <a:satOff val="0"/>
                <a:lumOff val="0"/>
                <a:alphaOff val="0"/>
                <a:tint val="37000"/>
                <a:satMod val="300000"/>
              </a:srgbClr>
            </a:gs>
            <a:gs pos="100000">
              <a:srgbClr val="129038">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pPr rtl="0"/>
          <a:r>
            <a:rPr lang="en-US" b="1" dirty="0">
              <a:solidFill>
                <a:schemeClr val="tx1"/>
              </a:solidFill>
              <a:latin typeface="Segoe UI"/>
              <a:ea typeface="+mn-ea"/>
              <a:cs typeface="+mn-cs"/>
            </a:rPr>
            <a:t>Step 3</a:t>
          </a:r>
          <a:r>
            <a:rPr lang="ru-RU" b="1" dirty="0">
              <a:solidFill>
                <a:schemeClr val="tx1"/>
              </a:solidFill>
              <a:latin typeface="Segoe UI"/>
              <a:ea typeface="+mn-ea"/>
              <a:cs typeface="+mn-cs"/>
            </a:rPr>
            <a:t>- </a:t>
          </a:r>
          <a:r>
            <a:rPr lang="en-US" b="1" dirty="0">
              <a:solidFill>
                <a:schemeClr val="tx1"/>
              </a:solidFill>
              <a:latin typeface="Segoe UI"/>
              <a:ea typeface="+mn-ea"/>
              <a:cs typeface="+mn-cs"/>
            </a:rPr>
            <a:t>Create an Azure Notification hub service and enter your MPNS SSID &amp; secret</a:t>
          </a:r>
          <a:endParaRPr lang="fr-FR" b="1" dirty="0">
            <a:solidFill>
              <a:schemeClr val="tx1"/>
            </a:solidFill>
            <a:latin typeface="Segoe UI"/>
            <a:ea typeface="+mn-ea"/>
            <a:cs typeface="+mn-cs"/>
          </a:endParaRPr>
        </a:p>
      </dgm:t>
    </dgm:pt>
    <dgm:pt modelId="{3110FB8C-1D88-4F90-85C0-510C1ADC705E}" type="parTrans" cxnId="{4C1C0580-A7B2-48C2-A361-938BA80BBFA9}">
      <dgm:prSet/>
      <dgm:spPr/>
      <dgm:t>
        <a:bodyPr/>
        <a:lstStyle/>
        <a:p>
          <a:endParaRPr lang="en-US"/>
        </a:p>
      </dgm:t>
    </dgm:pt>
    <dgm:pt modelId="{E7830324-05F6-4785-9C63-07A62807F7F3}" type="sibTrans" cxnId="{4C1C0580-A7B2-48C2-A361-938BA80BBFA9}">
      <dgm:prSet/>
      <dgm:spPr>
        <a:xfrm>
          <a:off x="10201162" y="3233467"/>
          <a:ext cx="671584" cy="671584"/>
        </a:xfrm>
        <a:prstGeom prst="downArrow">
          <a:avLst>
            <a:gd name="adj1" fmla="val 55000"/>
            <a:gd name="adj2" fmla="val 45000"/>
          </a:avLst>
        </a:prstGeom>
        <a:solidFill>
          <a:srgbClr val="129038">
            <a:tint val="40000"/>
            <a:alpha val="90000"/>
            <a:hueOff val="0"/>
            <a:satOff val="0"/>
            <a:lumOff val="0"/>
            <a:alphaOff val="0"/>
          </a:srgbClr>
        </a:solidFill>
        <a:ln w="9525" cap="flat" cmpd="sng" algn="ctr">
          <a:solidFill>
            <a:srgbClr val="129038">
              <a:tint val="40000"/>
              <a:alpha val="90000"/>
              <a:hueOff val="0"/>
              <a:satOff val="0"/>
              <a:lumOff val="0"/>
              <a:alphaOff val="0"/>
            </a:srgbClr>
          </a:solidFill>
          <a:prstDash val="solid"/>
        </a:ln>
        <a:effectLst/>
      </dgm:spPr>
      <dgm:t>
        <a:bodyPr/>
        <a:lstStyle/>
        <a:p>
          <a:endParaRPr lang="en-US" dirty="0">
            <a:solidFill>
              <a:srgbClr val="000000">
                <a:hueOff val="0"/>
                <a:satOff val="0"/>
                <a:lumOff val="0"/>
                <a:alphaOff val="0"/>
              </a:srgbClr>
            </a:solidFill>
            <a:latin typeface="Segoe UI"/>
            <a:ea typeface="+mn-ea"/>
            <a:cs typeface="+mn-cs"/>
          </a:endParaRPr>
        </a:p>
      </dgm:t>
    </dgm:pt>
    <dgm:pt modelId="{47F85124-8048-4C87-8B38-D25464F48C99}">
      <dgm:prSet/>
      <dgm:spPr>
        <a:xfrm>
          <a:off x="2330706" y="3663187"/>
          <a:ext cx="9322827" cy="1033206"/>
        </a:xfrm>
        <a:prstGeom prst="roundRect">
          <a:avLst>
            <a:gd name="adj" fmla="val 10000"/>
          </a:avLst>
        </a:prstGeom>
        <a:gradFill rotWithShape="0">
          <a:gsLst>
            <a:gs pos="0">
              <a:srgbClr val="0C6126">
                <a:hueOff val="0"/>
                <a:satOff val="0"/>
                <a:lumOff val="0"/>
                <a:alphaOff val="0"/>
                <a:tint val="50000"/>
                <a:satMod val="300000"/>
              </a:srgbClr>
            </a:gs>
            <a:gs pos="35000">
              <a:srgbClr val="0C6126">
                <a:hueOff val="0"/>
                <a:satOff val="0"/>
                <a:lumOff val="0"/>
                <a:alphaOff val="0"/>
                <a:tint val="37000"/>
                <a:satMod val="300000"/>
              </a:srgbClr>
            </a:gs>
            <a:gs pos="100000">
              <a:srgbClr val="0C6126">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pPr rtl="0"/>
          <a:r>
            <a:rPr lang="en-US" b="1" dirty="0">
              <a:solidFill>
                <a:schemeClr val="tx1"/>
              </a:solidFill>
              <a:latin typeface="Segoe UI"/>
              <a:ea typeface="+mn-ea"/>
              <a:cs typeface="+mn-cs"/>
            </a:rPr>
            <a:t>Step 4</a:t>
          </a:r>
          <a:r>
            <a:rPr lang="ru-RU" b="1" dirty="0">
              <a:solidFill>
                <a:schemeClr val="tx1"/>
              </a:solidFill>
              <a:latin typeface="Segoe UI"/>
              <a:ea typeface="+mn-ea"/>
              <a:cs typeface="+mn-cs"/>
            </a:rPr>
            <a:t>- </a:t>
          </a:r>
          <a:r>
            <a:rPr lang="en-US" b="1" dirty="0">
              <a:solidFill>
                <a:schemeClr val="tx1"/>
              </a:solidFill>
              <a:latin typeface="Segoe UI"/>
              <a:ea typeface="+mn-ea"/>
              <a:cs typeface="+mn-cs"/>
            </a:rPr>
            <a:t>In Visual Studio, add </a:t>
          </a:r>
          <a:r>
            <a:rPr lang="en-US" b="1" dirty="0" err="1">
              <a:solidFill>
                <a:schemeClr val="tx1"/>
              </a:solidFill>
              <a:latin typeface="Segoe UI"/>
              <a:ea typeface="+mn-ea"/>
              <a:cs typeface="+mn-cs"/>
            </a:rPr>
            <a:t>WindowsAzure.Messaging.Managed</a:t>
          </a:r>
          <a:r>
            <a:rPr lang="en-US" b="1" dirty="0">
              <a:solidFill>
                <a:schemeClr val="tx1"/>
              </a:solidFill>
              <a:latin typeface="Segoe UI"/>
              <a:ea typeface="+mn-ea"/>
              <a:cs typeface="+mn-cs"/>
            </a:rPr>
            <a:t> </a:t>
          </a:r>
          <a:r>
            <a:rPr lang="en-US" b="1" dirty="0" err="1">
              <a:solidFill>
                <a:schemeClr val="tx1"/>
              </a:solidFill>
              <a:latin typeface="Segoe UI"/>
              <a:ea typeface="+mn-ea"/>
              <a:cs typeface="+mn-cs"/>
            </a:rPr>
            <a:t>nuget</a:t>
          </a:r>
          <a:r>
            <a:rPr lang="en-US" b="1" dirty="0">
              <a:solidFill>
                <a:schemeClr val="tx1"/>
              </a:solidFill>
              <a:latin typeface="Segoe UI"/>
              <a:ea typeface="+mn-ea"/>
              <a:cs typeface="+mn-cs"/>
            </a:rPr>
            <a:t> package. Develop your app.</a:t>
          </a:r>
          <a:endParaRPr lang="fr-FR" b="1" dirty="0">
            <a:solidFill>
              <a:schemeClr val="tx1"/>
            </a:solidFill>
            <a:latin typeface="Segoe UI"/>
            <a:ea typeface="+mn-ea"/>
            <a:cs typeface="+mn-cs"/>
          </a:endParaRPr>
        </a:p>
      </dgm:t>
    </dgm:pt>
    <dgm:pt modelId="{5F849D29-7E76-475F-8A3A-2784A081BEC9}" type="parTrans" cxnId="{FC6018BD-CC88-4A9C-BBAE-C1DB8B673D27}">
      <dgm:prSet/>
      <dgm:spPr/>
      <dgm:t>
        <a:bodyPr/>
        <a:lstStyle/>
        <a:p>
          <a:endParaRPr lang="en-US"/>
        </a:p>
      </dgm:t>
    </dgm:pt>
    <dgm:pt modelId="{F9B1E325-0EE4-4276-901B-70F4FE6DB0D2}" type="sibTrans" cxnId="{FC6018BD-CC88-4A9C-BBAE-C1DB8B673D27}">
      <dgm:prSet/>
      <dgm:spPr/>
      <dgm:t>
        <a:bodyPr/>
        <a:lstStyle/>
        <a:p>
          <a:endParaRPr lang="en-US"/>
        </a:p>
      </dgm:t>
    </dgm:pt>
    <dgm:pt modelId="{1A52FA77-6382-464E-8C10-93E95AC2BDE1}" type="pres">
      <dgm:prSet presAssocID="{D98AC669-BB46-4D7D-9CB7-F04AE38C8E27}" presName="outerComposite" presStyleCnt="0">
        <dgm:presLayoutVars>
          <dgm:chMax val="5"/>
          <dgm:dir/>
          <dgm:resizeHandles val="exact"/>
        </dgm:presLayoutVars>
      </dgm:prSet>
      <dgm:spPr/>
    </dgm:pt>
    <dgm:pt modelId="{AD6326E1-0EFD-4A89-A4E3-8FFD1A73E983}" type="pres">
      <dgm:prSet presAssocID="{D98AC669-BB46-4D7D-9CB7-F04AE38C8E27}" presName="dummyMaxCanvas" presStyleCnt="0">
        <dgm:presLayoutVars/>
      </dgm:prSet>
      <dgm:spPr/>
    </dgm:pt>
    <dgm:pt modelId="{9F83ADCE-86D0-448A-B521-9A1A6260E5EE}" type="pres">
      <dgm:prSet presAssocID="{D98AC669-BB46-4D7D-9CB7-F04AE38C8E27}" presName="FourNodes_1" presStyleLbl="node1" presStyleIdx="0" presStyleCnt="4">
        <dgm:presLayoutVars>
          <dgm:bulletEnabled val="1"/>
        </dgm:presLayoutVars>
      </dgm:prSet>
      <dgm:spPr/>
    </dgm:pt>
    <dgm:pt modelId="{4251A30A-EAA7-4CE7-9AEA-71B5A5A2B465}" type="pres">
      <dgm:prSet presAssocID="{D98AC669-BB46-4D7D-9CB7-F04AE38C8E27}" presName="FourNodes_2" presStyleLbl="node1" presStyleIdx="1" presStyleCnt="4">
        <dgm:presLayoutVars>
          <dgm:bulletEnabled val="1"/>
        </dgm:presLayoutVars>
      </dgm:prSet>
      <dgm:spPr/>
    </dgm:pt>
    <dgm:pt modelId="{F3C32616-967C-4F3E-88A6-DF5DF2481811}" type="pres">
      <dgm:prSet presAssocID="{D98AC669-BB46-4D7D-9CB7-F04AE38C8E27}" presName="FourNodes_3" presStyleLbl="node1" presStyleIdx="2" presStyleCnt="4">
        <dgm:presLayoutVars>
          <dgm:bulletEnabled val="1"/>
        </dgm:presLayoutVars>
      </dgm:prSet>
      <dgm:spPr/>
    </dgm:pt>
    <dgm:pt modelId="{ECB9B2AE-1F91-4796-9DE3-8DEF3592E7D7}" type="pres">
      <dgm:prSet presAssocID="{D98AC669-BB46-4D7D-9CB7-F04AE38C8E27}" presName="FourNodes_4" presStyleLbl="node1" presStyleIdx="3" presStyleCnt="4">
        <dgm:presLayoutVars>
          <dgm:bulletEnabled val="1"/>
        </dgm:presLayoutVars>
      </dgm:prSet>
      <dgm:spPr/>
    </dgm:pt>
    <dgm:pt modelId="{3CA3D4F4-9DC6-4BDC-A1F9-F52AB480CB73}" type="pres">
      <dgm:prSet presAssocID="{D98AC669-BB46-4D7D-9CB7-F04AE38C8E27}" presName="FourConn_1-2" presStyleLbl="fgAccFollowNode1" presStyleIdx="0" presStyleCnt="3">
        <dgm:presLayoutVars>
          <dgm:bulletEnabled val="1"/>
        </dgm:presLayoutVars>
      </dgm:prSet>
      <dgm:spPr/>
    </dgm:pt>
    <dgm:pt modelId="{68015CDF-F92A-4920-A86E-333C31ABDEF5}" type="pres">
      <dgm:prSet presAssocID="{D98AC669-BB46-4D7D-9CB7-F04AE38C8E27}" presName="FourConn_2-3" presStyleLbl="fgAccFollowNode1" presStyleIdx="1" presStyleCnt="3">
        <dgm:presLayoutVars>
          <dgm:bulletEnabled val="1"/>
        </dgm:presLayoutVars>
      </dgm:prSet>
      <dgm:spPr/>
    </dgm:pt>
    <dgm:pt modelId="{A95B9EE5-C06D-45E5-AEB3-A9D75A15596D}" type="pres">
      <dgm:prSet presAssocID="{D98AC669-BB46-4D7D-9CB7-F04AE38C8E27}" presName="FourConn_3-4" presStyleLbl="fgAccFollowNode1" presStyleIdx="2" presStyleCnt="3">
        <dgm:presLayoutVars>
          <dgm:bulletEnabled val="1"/>
        </dgm:presLayoutVars>
      </dgm:prSet>
      <dgm:spPr/>
    </dgm:pt>
    <dgm:pt modelId="{EAC94658-F609-4EEB-8ABA-DCC4545BCBF5}" type="pres">
      <dgm:prSet presAssocID="{D98AC669-BB46-4D7D-9CB7-F04AE38C8E27}" presName="FourNodes_1_text" presStyleLbl="node1" presStyleIdx="3" presStyleCnt="4">
        <dgm:presLayoutVars>
          <dgm:bulletEnabled val="1"/>
        </dgm:presLayoutVars>
      </dgm:prSet>
      <dgm:spPr/>
    </dgm:pt>
    <dgm:pt modelId="{A4D3555F-838A-440D-868C-E3A1E5728C00}" type="pres">
      <dgm:prSet presAssocID="{D98AC669-BB46-4D7D-9CB7-F04AE38C8E27}" presName="FourNodes_2_text" presStyleLbl="node1" presStyleIdx="3" presStyleCnt="4">
        <dgm:presLayoutVars>
          <dgm:bulletEnabled val="1"/>
        </dgm:presLayoutVars>
      </dgm:prSet>
      <dgm:spPr/>
    </dgm:pt>
    <dgm:pt modelId="{C6B8A9B6-ED68-4D2B-86ED-B25212A6A04B}" type="pres">
      <dgm:prSet presAssocID="{D98AC669-BB46-4D7D-9CB7-F04AE38C8E27}" presName="FourNodes_3_text" presStyleLbl="node1" presStyleIdx="3" presStyleCnt="4">
        <dgm:presLayoutVars>
          <dgm:bulletEnabled val="1"/>
        </dgm:presLayoutVars>
      </dgm:prSet>
      <dgm:spPr/>
    </dgm:pt>
    <dgm:pt modelId="{AF85D5C2-16E7-4733-9B55-A34118A9449B}" type="pres">
      <dgm:prSet presAssocID="{D98AC669-BB46-4D7D-9CB7-F04AE38C8E27}" presName="FourNodes_4_text" presStyleLbl="node1" presStyleIdx="3" presStyleCnt="4">
        <dgm:presLayoutVars>
          <dgm:bulletEnabled val="1"/>
        </dgm:presLayoutVars>
      </dgm:prSet>
      <dgm:spPr/>
    </dgm:pt>
  </dgm:ptLst>
  <dgm:cxnLst>
    <dgm:cxn modelId="{46E5EBCE-B32B-47E1-9DC3-8232F8190A58}" type="presOf" srcId="{47F85124-8048-4C87-8B38-D25464F48C99}" destId="{ECB9B2AE-1F91-4796-9DE3-8DEF3592E7D7}" srcOrd="0" destOrd="0" presId="urn:microsoft.com/office/officeart/2005/8/layout/vProcess5"/>
    <dgm:cxn modelId="{4E562189-59A2-4541-B8F7-80B588CD0B86}" type="presOf" srcId="{9169A845-689B-4D6D-8734-3FDE874FF444}" destId="{A4D3555F-838A-440D-868C-E3A1E5728C00}" srcOrd="1" destOrd="0" presId="urn:microsoft.com/office/officeart/2005/8/layout/vProcess5"/>
    <dgm:cxn modelId="{F3770FD7-E10B-4AE2-B876-C8CD1B06D9F3}" type="presOf" srcId="{CB8F0578-49FE-4D34-A602-444F98543272}" destId="{3CA3D4F4-9DC6-4BDC-A1F9-F52AB480CB73}" srcOrd="0" destOrd="0" presId="urn:microsoft.com/office/officeart/2005/8/layout/vProcess5"/>
    <dgm:cxn modelId="{2852FD76-E017-4C2C-9F3F-F43F6ED8F601}" type="presOf" srcId="{7E6B29B2-3089-4C53-86C8-22DF3E650520}" destId="{EAC94658-F609-4EEB-8ABA-DCC4545BCBF5}" srcOrd="1" destOrd="0" presId="urn:microsoft.com/office/officeart/2005/8/layout/vProcess5"/>
    <dgm:cxn modelId="{7A90C776-4354-4113-B850-31A0062A96C6}" type="presOf" srcId="{E7830324-05F6-4785-9C63-07A62807F7F3}" destId="{A95B9EE5-C06D-45E5-AEB3-A9D75A15596D}" srcOrd="0" destOrd="0" presId="urn:microsoft.com/office/officeart/2005/8/layout/vProcess5"/>
    <dgm:cxn modelId="{4C1C0580-A7B2-48C2-A361-938BA80BBFA9}" srcId="{D98AC669-BB46-4D7D-9CB7-F04AE38C8E27}" destId="{990EDC3A-F975-4796-A039-9E013E3BEAAE}" srcOrd="2" destOrd="0" parTransId="{3110FB8C-1D88-4F90-85C0-510C1ADC705E}" sibTransId="{E7830324-05F6-4785-9C63-07A62807F7F3}"/>
    <dgm:cxn modelId="{F518F32A-9065-41A7-A3AB-6EA1680F0396}" srcId="{D98AC669-BB46-4D7D-9CB7-F04AE38C8E27}" destId="{9169A845-689B-4D6D-8734-3FDE874FF444}" srcOrd="1" destOrd="0" parTransId="{FD5F3B45-214D-4E65-B9E3-D89360BFA5B0}" sibTransId="{10005634-E8DA-485B-A508-B5DCCE7FDD36}"/>
    <dgm:cxn modelId="{FC6018BD-CC88-4A9C-BBAE-C1DB8B673D27}" srcId="{D98AC669-BB46-4D7D-9CB7-F04AE38C8E27}" destId="{47F85124-8048-4C87-8B38-D25464F48C99}" srcOrd="3" destOrd="0" parTransId="{5F849D29-7E76-475F-8A3A-2784A081BEC9}" sibTransId="{F9B1E325-0EE4-4276-901B-70F4FE6DB0D2}"/>
    <dgm:cxn modelId="{A70E5E97-FEBC-4F39-A98F-6FE496A848D6}" type="presOf" srcId="{47F85124-8048-4C87-8B38-D25464F48C99}" destId="{AF85D5C2-16E7-4733-9B55-A34118A9449B}" srcOrd="1" destOrd="0" presId="urn:microsoft.com/office/officeart/2005/8/layout/vProcess5"/>
    <dgm:cxn modelId="{4CBE3B71-7F2C-431B-9688-26C5D3F1F45C}" type="presOf" srcId="{990EDC3A-F975-4796-A039-9E013E3BEAAE}" destId="{F3C32616-967C-4F3E-88A6-DF5DF2481811}" srcOrd="0" destOrd="0" presId="urn:microsoft.com/office/officeart/2005/8/layout/vProcess5"/>
    <dgm:cxn modelId="{F0E27FB8-79C5-4C4F-A4BE-43760F014ECB}" type="presOf" srcId="{7E6B29B2-3089-4C53-86C8-22DF3E650520}" destId="{9F83ADCE-86D0-448A-B521-9A1A6260E5EE}" srcOrd="0" destOrd="0" presId="urn:microsoft.com/office/officeart/2005/8/layout/vProcess5"/>
    <dgm:cxn modelId="{8E9AA063-44A7-4879-BA62-9BF60208AFA2}" type="presOf" srcId="{9169A845-689B-4D6D-8734-3FDE874FF444}" destId="{4251A30A-EAA7-4CE7-9AEA-71B5A5A2B465}" srcOrd="0" destOrd="0" presId="urn:microsoft.com/office/officeart/2005/8/layout/vProcess5"/>
    <dgm:cxn modelId="{BAADE456-912C-459F-B856-447B908F6940}" type="presOf" srcId="{990EDC3A-F975-4796-A039-9E013E3BEAAE}" destId="{C6B8A9B6-ED68-4D2B-86ED-B25212A6A04B}" srcOrd="1" destOrd="0" presId="urn:microsoft.com/office/officeart/2005/8/layout/vProcess5"/>
    <dgm:cxn modelId="{721AA8EC-B607-4AB1-9227-3FD9CEA74732}" srcId="{D98AC669-BB46-4D7D-9CB7-F04AE38C8E27}" destId="{7E6B29B2-3089-4C53-86C8-22DF3E650520}" srcOrd="0" destOrd="0" parTransId="{35776D49-A3F5-4A02-83B1-AF0019E2A960}" sibTransId="{CB8F0578-49FE-4D34-A602-444F98543272}"/>
    <dgm:cxn modelId="{B5D89B1F-0724-4CD4-9D5E-02D4F486CBBB}" type="presOf" srcId="{D98AC669-BB46-4D7D-9CB7-F04AE38C8E27}" destId="{1A52FA77-6382-464E-8C10-93E95AC2BDE1}" srcOrd="0" destOrd="0" presId="urn:microsoft.com/office/officeart/2005/8/layout/vProcess5"/>
    <dgm:cxn modelId="{E9AEA477-31DE-4206-B48A-7D4472DBED31}" type="presOf" srcId="{10005634-E8DA-485B-A508-B5DCCE7FDD36}" destId="{68015CDF-F92A-4920-A86E-333C31ABDEF5}" srcOrd="0" destOrd="0" presId="urn:microsoft.com/office/officeart/2005/8/layout/vProcess5"/>
    <dgm:cxn modelId="{5E7092F8-D201-4636-AF5A-CDB3B2E27BFB}" type="presParOf" srcId="{1A52FA77-6382-464E-8C10-93E95AC2BDE1}" destId="{AD6326E1-0EFD-4A89-A4E3-8FFD1A73E983}" srcOrd="0" destOrd="0" presId="urn:microsoft.com/office/officeart/2005/8/layout/vProcess5"/>
    <dgm:cxn modelId="{D304A282-D568-4447-ADF1-201AE4C3DB80}" type="presParOf" srcId="{1A52FA77-6382-464E-8C10-93E95AC2BDE1}" destId="{9F83ADCE-86D0-448A-B521-9A1A6260E5EE}" srcOrd="1" destOrd="0" presId="urn:microsoft.com/office/officeart/2005/8/layout/vProcess5"/>
    <dgm:cxn modelId="{DFAC890B-5499-4BA1-A545-B33B25FC794F}" type="presParOf" srcId="{1A52FA77-6382-464E-8C10-93E95AC2BDE1}" destId="{4251A30A-EAA7-4CE7-9AEA-71B5A5A2B465}" srcOrd="2" destOrd="0" presId="urn:microsoft.com/office/officeart/2005/8/layout/vProcess5"/>
    <dgm:cxn modelId="{2E13341E-BFAF-4922-8273-872CA29DFDCA}" type="presParOf" srcId="{1A52FA77-6382-464E-8C10-93E95AC2BDE1}" destId="{F3C32616-967C-4F3E-88A6-DF5DF2481811}" srcOrd="3" destOrd="0" presId="urn:microsoft.com/office/officeart/2005/8/layout/vProcess5"/>
    <dgm:cxn modelId="{450BAAB0-D999-4FEE-BE29-C1933FD07EBF}" type="presParOf" srcId="{1A52FA77-6382-464E-8C10-93E95AC2BDE1}" destId="{ECB9B2AE-1F91-4796-9DE3-8DEF3592E7D7}" srcOrd="4" destOrd="0" presId="urn:microsoft.com/office/officeart/2005/8/layout/vProcess5"/>
    <dgm:cxn modelId="{2390FB2B-48E0-4151-9176-B51B145596EE}" type="presParOf" srcId="{1A52FA77-6382-464E-8C10-93E95AC2BDE1}" destId="{3CA3D4F4-9DC6-4BDC-A1F9-F52AB480CB73}" srcOrd="5" destOrd="0" presId="urn:microsoft.com/office/officeart/2005/8/layout/vProcess5"/>
    <dgm:cxn modelId="{0D5CC669-E094-4C40-BCA6-98EF90128697}" type="presParOf" srcId="{1A52FA77-6382-464E-8C10-93E95AC2BDE1}" destId="{68015CDF-F92A-4920-A86E-333C31ABDEF5}" srcOrd="6" destOrd="0" presId="urn:microsoft.com/office/officeart/2005/8/layout/vProcess5"/>
    <dgm:cxn modelId="{B3935D6D-62D5-497A-BEA8-C545049C74C6}" type="presParOf" srcId="{1A52FA77-6382-464E-8C10-93E95AC2BDE1}" destId="{A95B9EE5-C06D-45E5-AEB3-A9D75A15596D}" srcOrd="7" destOrd="0" presId="urn:microsoft.com/office/officeart/2005/8/layout/vProcess5"/>
    <dgm:cxn modelId="{11587CBD-31F4-4BEF-8FA2-98F14F0BDFBF}" type="presParOf" srcId="{1A52FA77-6382-464E-8C10-93E95AC2BDE1}" destId="{EAC94658-F609-4EEB-8ABA-DCC4545BCBF5}" srcOrd="8" destOrd="0" presId="urn:microsoft.com/office/officeart/2005/8/layout/vProcess5"/>
    <dgm:cxn modelId="{A880B6B1-F7EF-4E8A-8F09-E03BCD73DFEB}" type="presParOf" srcId="{1A52FA77-6382-464E-8C10-93E95AC2BDE1}" destId="{A4D3555F-838A-440D-868C-E3A1E5728C00}" srcOrd="9" destOrd="0" presId="urn:microsoft.com/office/officeart/2005/8/layout/vProcess5"/>
    <dgm:cxn modelId="{E1F48267-A275-471E-BDED-9D1F23EFA99F}" type="presParOf" srcId="{1A52FA77-6382-464E-8C10-93E95AC2BDE1}" destId="{C6B8A9B6-ED68-4D2B-86ED-B25212A6A04B}" srcOrd="10" destOrd="0" presId="urn:microsoft.com/office/officeart/2005/8/layout/vProcess5"/>
    <dgm:cxn modelId="{C71B04CB-C943-4413-810A-0F3CF42EFBD3}" type="presParOf" srcId="{1A52FA77-6382-464E-8C10-93E95AC2BDE1}" destId="{AF85D5C2-16E7-4733-9B55-A34118A9449B}"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728015" y="2672346"/>
          <a:ext cx="198245" cy="607952"/>
        </a:xfrm>
        <a:custGeom>
          <a:avLst/>
          <a:gdLst/>
          <a:ahLst/>
          <a:cxnLst/>
          <a:rect l="0" t="0" r="0" b="0"/>
          <a:pathLst>
            <a:path>
              <a:moveTo>
                <a:pt x="0" y="0"/>
              </a:moveTo>
              <a:lnTo>
                <a:pt x="0" y="607952"/>
              </a:lnTo>
              <a:lnTo>
                <a:pt x="198245" y="607952"/>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459130" y="1733984"/>
          <a:ext cx="4797539" cy="277543"/>
        </a:xfrm>
        <a:custGeom>
          <a:avLst/>
          <a:gdLst/>
          <a:ahLst/>
          <a:cxnLst/>
          <a:rect l="0" t="0" r="0" b="0"/>
          <a:pathLst>
            <a:path>
              <a:moveTo>
                <a:pt x="0" y="0"/>
              </a:moveTo>
              <a:lnTo>
                <a:pt x="0" y="138771"/>
              </a:lnTo>
              <a:lnTo>
                <a:pt x="4797539" y="138771"/>
              </a:lnTo>
              <a:lnTo>
                <a:pt x="4797539" y="277543"/>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8128835" y="2672346"/>
          <a:ext cx="198245" cy="607952"/>
        </a:xfrm>
        <a:custGeom>
          <a:avLst/>
          <a:gdLst/>
          <a:ahLst/>
          <a:cxnLst/>
          <a:rect l="0" t="0" r="0" b="0"/>
          <a:pathLst>
            <a:path>
              <a:moveTo>
                <a:pt x="0" y="0"/>
              </a:moveTo>
              <a:lnTo>
                <a:pt x="0" y="607952"/>
              </a:lnTo>
              <a:lnTo>
                <a:pt x="198245" y="607952"/>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459130" y="1733984"/>
          <a:ext cx="3198359" cy="277543"/>
        </a:xfrm>
        <a:custGeom>
          <a:avLst/>
          <a:gdLst/>
          <a:ahLst/>
          <a:cxnLst/>
          <a:rect l="0" t="0" r="0" b="0"/>
          <a:pathLst>
            <a:path>
              <a:moveTo>
                <a:pt x="0" y="0"/>
              </a:moveTo>
              <a:lnTo>
                <a:pt x="0" y="138771"/>
              </a:lnTo>
              <a:lnTo>
                <a:pt x="3198359" y="138771"/>
              </a:lnTo>
              <a:lnTo>
                <a:pt x="3198359" y="277543"/>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529655" y="2672346"/>
          <a:ext cx="198245" cy="1546314"/>
        </a:xfrm>
        <a:custGeom>
          <a:avLst/>
          <a:gdLst/>
          <a:ahLst/>
          <a:cxnLst/>
          <a:rect l="0" t="0" r="0" b="0"/>
          <a:pathLst>
            <a:path>
              <a:moveTo>
                <a:pt x="0" y="0"/>
              </a:moveTo>
              <a:lnTo>
                <a:pt x="0" y="1546314"/>
              </a:lnTo>
              <a:lnTo>
                <a:pt x="198245" y="1546314"/>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529655" y="2672346"/>
          <a:ext cx="198245" cy="607952"/>
        </a:xfrm>
        <a:custGeom>
          <a:avLst/>
          <a:gdLst/>
          <a:ahLst/>
          <a:cxnLst/>
          <a:rect l="0" t="0" r="0" b="0"/>
          <a:pathLst>
            <a:path>
              <a:moveTo>
                <a:pt x="0" y="0"/>
              </a:moveTo>
              <a:lnTo>
                <a:pt x="0" y="607952"/>
              </a:lnTo>
              <a:lnTo>
                <a:pt x="198245" y="607952"/>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459130" y="1733984"/>
          <a:ext cx="1599179" cy="277543"/>
        </a:xfrm>
        <a:custGeom>
          <a:avLst/>
          <a:gdLst/>
          <a:ahLst/>
          <a:cxnLst/>
          <a:rect l="0" t="0" r="0" b="0"/>
          <a:pathLst>
            <a:path>
              <a:moveTo>
                <a:pt x="0" y="0"/>
              </a:moveTo>
              <a:lnTo>
                <a:pt x="0" y="138771"/>
              </a:lnTo>
              <a:lnTo>
                <a:pt x="1599179" y="138771"/>
              </a:lnTo>
              <a:lnTo>
                <a:pt x="1599179" y="277543"/>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930475" y="2672346"/>
          <a:ext cx="198245" cy="607952"/>
        </a:xfrm>
        <a:custGeom>
          <a:avLst/>
          <a:gdLst/>
          <a:ahLst/>
          <a:cxnLst/>
          <a:rect l="0" t="0" r="0" b="0"/>
          <a:pathLst>
            <a:path>
              <a:moveTo>
                <a:pt x="0" y="0"/>
              </a:moveTo>
              <a:lnTo>
                <a:pt x="0" y="607952"/>
              </a:lnTo>
              <a:lnTo>
                <a:pt x="198245" y="607952"/>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413410" y="1733984"/>
          <a:ext cx="91440" cy="277543"/>
        </a:xfrm>
        <a:custGeom>
          <a:avLst/>
          <a:gdLst/>
          <a:ahLst/>
          <a:cxnLst/>
          <a:rect l="0" t="0" r="0" b="0"/>
          <a:pathLst>
            <a:path>
              <a:moveTo>
                <a:pt x="45720" y="0"/>
              </a:moveTo>
              <a:lnTo>
                <a:pt x="45720" y="277543"/>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331295" y="2672346"/>
          <a:ext cx="198245" cy="607952"/>
        </a:xfrm>
        <a:custGeom>
          <a:avLst/>
          <a:gdLst/>
          <a:ahLst/>
          <a:cxnLst/>
          <a:rect l="0" t="0" r="0" b="0"/>
          <a:pathLst>
            <a:path>
              <a:moveTo>
                <a:pt x="0" y="0"/>
              </a:moveTo>
              <a:lnTo>
                <a:pt x="0" y="607952"/>
              </a:lnTo>
              <a:lnTo>
                <a:pt x="198245" y="607952"/>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859950" y="1733984"/>
          <a:ext cx="1599179" cy="277543"/>
        </a:xfrm>
        <a:custGeom>
          <a:avLst/>
          <a:gdLst/>
          <a:ahLst/>
          <a:cxnLst/>
          <a:rect l="0" t="0" r="0" b="0"/>
          <a:pathLst>
            <a:path>
              <a:moveTo>
                <a:pt x="1599179" y="0"/>
              </a:moveTo>
              <a:lnTo>
                <a:pt x="1599179" y="138771"/>
              </a:lnTo>
              <a:lnTo>
                <a:pt x="0" y="138771"/>
              </a:lnTo>
              <a:lnTo>
                <a:pt x="0" y="277543"/>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732115" y="2672346"/>
          <a:ext cx="198245" cy="2484676"/>
        </a:xfrm>
        <a:custGeom>
          <a:avLst/>
          <a:gdLst/>
          <a:ahLst/>
          <a:cxnLst/>
          <a:rect l="0" t="0" r="0" b="0"/>
          <a:pathLst>
            <a:path>
              <a:moveTo>
                <a:pt x="0" y="0"/>
              </a:moveTo>
              <a:lnTo>
                <a:pt x="0" y="2484676"/>
              </a:lnTo>
              <a:lnTo>
                <a:pt x="198245" y="2484676"/>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732115" y="2672346"/>
          <a:ext cx="198245" cy="1546314"/>
        </a:xfrm>
        <a:custGeom>
          <a:avLst/>
          <a:gdLst/>
          <a:ahLst/>
          <a:cxnLst/>
          <a:rect l="0" t="0" r="0" b="0"/>
          <a:pathLst>
            <a:path>
              <a:moveTo>
                <a:pt x="0" y="0"/>
              </a:moveTo>
              <a:lnTo>
                <a:pt x="0" y="1546314"/>
              </a:lnTo>
              <a:lnTo>
                <a:pt x="198245" y="1546314"/>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732115" y="2672346"/>
          <a:ext cx="198245" cy="607952"/>
        </a:xfrm>
        <a:custGeom>
          <a:avLst/>
          <a:gdLst/>
          <a:ahLst/>
          <a:cxnLst/>
          <a:rect l="0" t="0" r="0" b="0"/>
          <a:pathLst>
            <a:path>
              <a:moveTo>
                <a:pt x="0" y="0"/>
              </a:moveTo>
              <a:lnTo>
                <a:pt x="0" y="607952"/>
              </a:lnTo>
              <a:lnTo>
                <a:pt x="198245" y="607952"/>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60770" y="1733984"/>
          <a:ext cx="3198359" cy="277543"/>
        </a:xfrm>
        <a:custGeom>
          <a:avLst/>
          <a:gdLst/>
          <a:ahLst/>
          <a:cxnLst/>
          <a:rect l="0" t="0" r="0" b="0"/>
          <a:pathLst>
            <a:path>
              <a:moveTo>
                <a:pt x="3198359" y="0"/>
              </a:moveTo>
              <a:lnTo>
                <a:pt x="3198359" y="138771"/>
              </a:lnTo>
              <a:lnTo>
                <a:pt x="0" y="138771"/>
              </a:lnTo>
              <a:lnTo>
                <a:pt x="0" y="277543"/>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2936" y="2672346"/>
          <a:ext cx="198245" cy="1546314"/>
        </a:xfrm>
        <a:custGeom>
          <a:avLst/>
          <a:gdLst/>
          <a:ahLst/>
          <a:cxnLst/>
          <a:rect l="0" t="0" r="0" b="0"/>
          <a:pathLst>
            <a:path>
              <a:moveTo>
                <a:pt x="0" y="0"/>
              </a:moveTo>
              <a:lnTo>
                <a:pt x="0" y="1546314"/>
              </a:lnTo>
              <a:lnTo>
                <a:pt x="198245" y="1546314"/>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0C10DB-C345-4620-B59F-708994558782}">
      <dsp:nvSpPr>
        <dsp:cNvPr id="0" name=""/>
        <dsp:cNvSpPr/>
      </dsp:nvSpPr>
      <dsp:spPr>
        <a:xfrm>
          <a:off x="132936" y="2672346"/>
          <a:ext cx="198245" cy="607952"/>
        </a:xfrm>
        <a:custGeom>
          <a:avLst/>
          <a:gdLst/>
          <a:ahLst/>
          <a:cxnLst/>
          <a:rect l="0" t="0" r="0" b="0"/>
          <a:pathLst>
            <a:path>
              <a:moveTo>
                <a:pt x="0" y="0"/>
              </a:moveTo>
              <a:lnTo>
                <a:pt x="0" y="607952"/>
              </a:lnTo>
              <a:lnTo>
                <a:pt x="198245" y="607952"/>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61590" y="1733984"/>
          <a:ext cx="4797539" cy="277543"/>
        </a:xfrm>
        <a:custGeom>
          <a:avLst/>
          <a:gdLst/>
          <a:ahLst/>
          <a:cxnLst/>
          <a:rect l="0" t="0" r="0" b="0"/>
          <a:pathLst>
            <a:path>
              <a:moveTo>
                <a:pt x="4797539" y="0"/>
              </a:moveTo>
              <a:lnTo>
                <a:pt x="4797539" y="138771"/>
              </a:lnTo>
              <a:lnTo>
                <a:pt x="0" y="138771"/>
              </a:lnTo>
              <a:lnTo>
                <a:pt x="0" y="277543"/>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2054" y="1073166"/>
          <a:ext cx="10914152" cy="6608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One Windows</a:t>
          </a:r>
        </a:p>
      </dsp:txBody>
      <dsp:txXfrm>
        <a:off x="2054" y="1073166"/>
        <a:ext cx="10914152" cy="660818"/>
      </dsp:txXfrm>
    </dsp:sp>
    <dsp:sp modelId="{52814F0A-6D45-4178-9AEC-C1B432E6511F}">
      <dsp:nvSpPr>
        <dsp:cNvPr id="0" name=""/>
        <dsp:cNvSpPr/>
      </dsp:nvSpPr>
      <dsp:spPr>
        <a:xfrm>
          <a:off x="772" y="2011528"/>
          <a:ext cx="1321636" cy="660818"/>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Desktop</a:t>
          </a:r>
          <a:br>
            <a:rPr lang="en-US" sz="1700" b="1" kern="1200" dirty="0"/>
          </a:br>
          <a:r>
            <a:rPr lang="en-US" sz="1700" b="1" kern="1200" dirty="0"/>
            <a:t>SKU</a:t>
          </a:r>
        </a:p>
      </dsp:txBody>
      <dsp:txXfrm>
        <a:off x="772" y="2011528"/>
        <a:ext cx="1321636" cy="660818"/>
      </dsp:txXfrm>
    </dsp:sp>
    <dsp:sp modelId="{C827E59D-9864-409D-8727-5E29101BDADD}">
      <dsp:nvSpPr>
        <dsp:cNvPr id="0" name=""/>
        <dsp:cNvSpPr/>
      </dsp:nvSpPr>
      <dsp:spPr>
        <a:xfrm>
          <a:off x="331181" y="2949889"/>
          <a:ext cx="1321636" cy="660818"/>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PC</a:t>
          </a:r>
        </a:p>
      </dsp:txBody>
      <dsp:txXfrm>
        <a:off x="331181" y="2949889"/>
        <a:ext cx="1321636" cy="660818"/>
      </dsp:txXfrm>
    </dsp:sp>
    <dsp:sp modelId="{C5B07D43-9EE9-4854-9D4F-E8DAF99ED14C}">
      <dsp:nvSpPr>
        <dsp:cNvPr id="0" name=""/>
        <dsp:cNvSpPr/>
      </dsp:nvSpPr>
      <dsp:spPr>
        <a:xfrm>
          <a:off x="331181" y="3888251"/>
          <a:ext cx="1321636" cy="660818"/>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Two-in-one</a:t>
          </a:r>
        </a:p>
      </dsp:txBody>
      <dsp:txXfrm>
        <a:off x="331181" y="3888251"/>
        <a:ext cx="1321636" cy="660818"/>
      </dsp:txXfrm>
    </dsp:sp>
    <dsp:sp modelId="{D1B9F142-2140-4775-A9B0-17DC12813460}">
      <dsp:nvSpPr>
        <dsp:cNvPr id="0" name=""/>
        <dsp:cNvSpPr/>
      </dsp:nvSpPr>
      <dsp:spPr>
        <a:xfrm>
          <a:off x="1599952" y="2011528"/>
          <a:ext cx="1321636" cy="660818"/>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Mobile</a:t>
          </a:r>
          <a:br>
            <a:rPr lang="en-US" sz="1700" b="1" kern="1200" dirty="0"/>
          </a:br>
          <a:r>
            <a:rPr lang="en-US" sz="1700" b="1" kern="1200" dirty="0"/>
            <a:t>SKU</a:t>
          </a:r>
        </a:p>
      </dsp:txBody>
      <dsp:txXfrm>
        <a:off x="1599952" y="2011528"/>
        <a:ext cx="1321636" cy="660818"/>
      </dsp:txXfrm>
    </dsp:sp>
    <dsp:sp modelId="{55371FD5-665B-4201-BD8E-AF69B9DDD1CB}">
      <dsp:nvSpPr>
        <dsp:cNvPr id="0" name=""/>
        <dsp:cNvSpPr/>
      </dsp:nvSpPr>
      <dsp:spPr>
        <a:xfrm>
          <a:off x="1930361" y="2949889"/>
          <a:ext cx="1321636" cy="660818"/>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Tablet</a:t>
          </a:r>
        </a:p>
      </dsp:txBody>
      <dsp:txXfrm>
        <a:off x="1930361" y="2949889"/>
        <a:ext cx="1321636" cy="660818"/>
      </dsp:txXfrm>
    </dsp:sp>
    <dsp:sp modelId="{76560BC8-D748-4DCD-A613-3CD910968CC8}">
      <dsp:nvSpPr>
        <dsp:cNvPr id="0" name=""/>
        <dsp:cNvSpPr/>
      </dsp:nvSpPr>
      <dsp:spPr>
        <a:xfrm>
          <a:off x="1930361" y="3888251"/>
          <a:ext cx="1321636" cy="660818"/>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Phablet</a:t>
          </a:r>
        </a:p>
      </dsp:txBody>
      <dsp:txXfrm>
        <a:off x="1930361" y="3888251"/>
        <a:ext cx="1321636" cy="660818"/>
      </dsp:txXfrm>
    </dsp:sp>
    <dsp:sp modelId="{7A7C9D79-9CDD-429F-BCDF-8F5D6271BB35}">
      <dsp:nvSpPr>
        <dsp:cNvPr id="0" name=""/>
        <dsp:cNvSpPr/>
      </dsp:nvSpPr>
      <dsp:spPr>
        <a:xfrm>
          <a:off x="1930361" y="4826613"/>
          <a:ext cx="1321636" cy="660818"/>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Phone</a:t>
          </a:r>
        </a:p>
      </dsp:txBody>
      <dsp:txXfrm>
        <a:off x="1930361" y="4826613"/>
        <a:ext cx="1321636" cy="660818"/>
      </dsp:txXfrm>
    </dsp:sp>
    <dsp:sp modelId="{3BBDBC3E-68A9-4B8B-AF79-06C1BDDF1359}">
      <dsp:nvSpPr>
        <dsp:cNvPr id="0" name=""/>
        <dsp:cNvSpPr/>
      </dsp:nvSpPr>
      <dsp:spPr>
        <a:xfrm>
          <a:off x="3199132" y="2011528"/>
          <a:ext cx="1321636" cy="660818"/>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Xbox</a:t>
          </a:r>
          <a:br>
            <a:rPr lang="en-US" sz="1700" b="1" kern="1200" dirty="0"/>
          </a:br>
          <a:r>
            <a:rPr lang="en-US" sz="1700" b="1" kern="1200" dirty="0"/>
            <a:t>SKU</a:t>
          </a:r>
        </a:p>
      </dsp:txBody>
      <dsp:txXfrm>
        <a:off x="3199132" y="2011528"/>
        <a:ext cx="1321636" cy="660818"/>
      </dsp:txXfrm>
    </dsp:sp>
    <dsp:sp modelId="{310AF326-395C-4B5A-A52C-A84139AEE262}">
      <dsp:nvSpPr>
        <dsp:cNvPr id="0" name=""/>
        <dsp:cNvSpPr/>
      </dsp:nvSpPr>
      <dsp:spPr>
        <a:xfrm>
          <a:off x="3529541" y="2949889"/>
          <a:ext cx="1321636" cy="660818"/>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Xbox</a:t>
          </a:r>
        </a:p>
      </dsp:txBody>
      <dsp:txXfrm>
        <a:off x="3529541" y="2949889"/>
        <a:ext cx="1321636" cy="660818"/>
      </dsp:txXfrm>
    </dsp:sp>
    <dsp:sp modelId="{015BFCA0-D7B4-4524-A9FC-58703D254F55}">
      <dsp:nvSpPr>
        <dsp:cNvPr id="0" name=""/>
        <dsp:cNvSpPr/>
      </dsp:nvSpPr>
      <dsp:spPr>
        <a:xfrm>
          <a:off x="4798312" y="2011528"/>
          <a:ext cx="1321636" cy="660818"/>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IoT</a:t>
          </a:r>
          <a:br>
            <a:rPr lang="en-US" sz="1700" b="1" kern="1200" dirty="0"/>
          </a:br>
          <a:r>
            <a:rPr lang="en-US" sz="1700" b="1" kern="1200" dirty="0"/>
            <a:t>SKU</a:t>
          </a:r>
        </a:p>
      </dsp:txBody>
      <dsp:txXfrm>
        <a:off x="4798312" y="2011528"/>
        <a:ext cx="1321636" cy="660818"/>
      </dsp:txXfrm>
    </dsp:sp>
    <dsp:sp modelId="{577A8D08-77DF-422B-B624-039EB27CBBDD}">
      <dsp:nvSpPr>
        <dsp:cNvPr id="0" name=""/>
        <dsp:cNvSpPr/>
      </dsp:nvSpPr>
      <dsp:spPr>
        <a:xfrm>
          <a:off x="5128721" y="2949889"/>
          <a:ext cx="1321636" cy="660818"/>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Band</a:t>
          </a:r>
        </a:p>
      </dsp:txBody>
      <dsp:txXfrm>
        <a:off x="5128721" y="2949889"/>
        <a:ext cx="1321636" cy="660818"/>
      </dsp:txXfrm>
    </dsp:sp>
    <dsp:sp modelId="{130A5726-B7CB-42EA-8D96-350A2C5D77A9}">
      <dsp:nvSpPr>
        <dsp:cNvPr id="0" name=""/>
        <dsp:cNvSpPr/>
      </dsp:nvSpPr>
      <dsp:spPr>
        <a:xfrm>
          <a:off x="6397492" y="2011528"/>
          <a:ext cx="1321636" cy="660818"/>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IoT headless</a:t>
          </a:r>
          <a:br>
            <a:rPr lang="en-US" sz="1700" b="1" kern="1200" dirty="0"/>
          </a:br>
          <a:r>
            <a:rPr lang="en-US" sz="1700" b="1" kern="1200" dirty="0"/>
            <a:t>SKU</a:t>
          </a:r>
        </a:p>
      </dsp:txBody>
      <dsp:txXfrm>
        <a:off x="6397492" y="2011528"/>
        <a:ext cx="1321636" cy="660818"/>
      </dsp:txXfrm>
    </dsp:sp>
    <dsp:sp modelId="{209EA2A0-2FC8-4C66-ADB3-CFD62EB58D22}">
      <dsp:nvSpPr>
        <dsp:cNvPr id="0" name=""/>
        <dsp:cNvSpPr/>
      </dsp:nvSpPr>
      <dsp:spPr>
        <a:xfrm>
          <a:off x="6727901" y="2949889"/>
          <a:ext cx="1321636" cy="660818"/>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Raspberry Pi</a:t>
          </a:r>
        </a:p>
      </dsp:txBody>
      <dsp:txXfrm>
        <a:off x="6727901" y="2949889"/>
        <a:ext cx="1321636" cy="660818"/>
      </dsp:txXfrm>
    </dsp:sp>
    <dsp:sp modelId="{B3C86468-A461-40A6-99BD-FE6C9A9B679C}">
      <dsp:nvSpPr>
        <dsp:cNvPr id="0" name=""/>
        <dsp:cNvSpPr/>
      </dsp:nvSpPr>
      <dsp:spPr>
        <a:xfrm>
          <a:off x="6727901" y="3888251"/>
          <a:ext cx="1321636" cy="660818"/>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Home Automation</a:t>
          </a:r>
        </a:p>
      </dsp:txBody>
      <dsp:txXfrm>
        <a:off x="6727901" y="3888251"/>
        <a:ext cx="1321636" cy="660818"/>
      </dsp:txXfrm>
    </dsp:sp>
    <dsp:sp modelId="{CED667BA-B54D-4657-8704-D6286F4A8733}">
      <dsp:nvSpPr>
        <dsp:cNvPr id="0" name=""/>
        <dsp:cNvSpPr/>
      </dsp:nvSpPr>
      <dsp:spPr>
        <a:xfrm>
          <a:off x="7996672" y="2011528"/>
          <a:ext cx="1321636" cy="660818"/>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Surface Hub</a:t>
          </a:r>
          <a:br>
            <a:rPr lang="en-US" sz="1700" b="1" kern="1200" dirty="0"/>
          </a:br>
          <a:r>
            <a:rPr lang="en-US" sz="1700" b="1" kern="1200" dirty="0"/>
            <a:t>SKU</a:t>
          </a:r>
        </a:p>
      </dsp:txBody>
      <dsp:txXfrm>
        <a:off x="7996672" y="2011528"/>
        <a:ext cx="1321636" cy="660818"/>
      </dsp:txXfrm>
    </dsp:sp>
    <dsp:sp modelId="{0165315F-5017-48A8-A4EA-EB23A9CBFD1B}">
      <dsp:nvSpPr>
        <dsp:cNvPr id="0" name=""/>
        <dsp:cNvSpPr/>
      </dsp:nvSpPr>
      <dsp:spPr>
        <a:xfrm>
          <a:off x="8327081" y="2949889"/>
          <a:ext cx="1321636" cy="660818"/>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Surface Hub</a:t>
          </a:r>
        </a:p>
      </dsp:txBody>
      <dsp:txXfrm>
        <a:off x="8327081" y="2949889"/>
        <a:ext cx="1321636" cy="660818"/>
      </dsp:txXfrm>
    </dsp:sp>
    <dsp:sp modelId="{AFB86023-1A5B-4676-B990-1065FD3F5EB0}">
      <dsp:nvSpPr>
        <dsp:cNvPr id="0" name=""/>
        <dsp:cNvSpPr/>
      </dsp:nvSpPr>
      <dsp:spPr>
        <a:xfrm>
          <a:off x="9595852" y="2011528"/>
          <a:ext cx="1321636" cy="660818"/>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Holographic</a:t>
          </a:r>
          <a:br>
            <a:rPr lang="en-US" sz="1700" b="1" kern="1200" dirty="0"/>
          </a:br>
          <a:r>
            <a:rPr lang="en-US" sz="1700" b="1" kern="1200" dirty="0"/>
            <a:t>SKU</a:t>
          </a:r>
        </a:p>
      </dsp:txBody>
      <dsp:txXfrm>
        <a:off x="9595852" y="2011528"/>
        <a:ext cx="1321636" cy="660818"/>
      </dsp:txXfrm>
    </dsp:sp>
    <dsp:sp modelId="{8E387308-5884-476C-A86D-2081CBBA7F30}">
      <dsp:nvSpPr>
        <dsp:cNvPr id="0" name=""/>
        <dsp:cNvSpPr/>
      </dsp:nvSpPr>
      <dsp:spPr>
        <a:xfrm>
          <a:off x="9926261" y="2949889"/>
          <a:ext cx="1321636" cy="660818"/>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HoloLens</a:t>
          </a:r>
        </a:p>
      </dsp:txBody>
      <dsp:txXfrm>
        <a:off x="9926261" y="2949889"/>
        <a:ext cx="1321636" cy="6608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E6A7B-A7E9-4AA5-B4FA-FB33792DEF1C}">
      <dsp:nvSpPr>
        <dsp:cNvPr id="0" name=""/>
        <dsp:cNvSpPr/>
      </dsp:nvSpPr>
      <dsp:spPr>
        <a:xfrm rot="5400000">
          <a:off x="4031488" y="-1387164"/>
          <a:ext cx="1302365" cy="4407220"/>
        </a:xfrm>
        <a:prstGeom prst="round2SameRect">
          <a:avLst/>
        </a:prstGeom>
        <a:solidFill>
          <a:srgbClr val="0A5BBA">
            <a:alpha val="90000"/>
            <a:tint val="40000"/>
            <a:hueOff val="0"/>
            <a:satOff val="0"/>
            <a:lumOff val="0"/>
            <a:alphaOff val="0"/>
          </a:srgbClr>
        </a:solidFill>
        <a:ln w="25400" cap="flat" cmpd="sng" algn="ctr">
          <a:solidFill>
            <a:srgbClr val="0A5BBA">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a:solidFill>
                <a:schemeClr val="tx1"/>
              </a:solidFill>
              <a:latin typeface="Segoe UI"/>
              <a:ea typeface="+mn-ea"/>
              <a:cs typeface="+mn-cs"/>
            </a:rPr>
            <a:t>Client app contacts Platform Notification Service, to retrieve current channel. App updates handle in back-end</a:t>
          </a:r>
          <a:endParaRPr lang="fr-FR" sz="2000" kern="1200" dirty="0">
            <a:solidFill>
              <a:schemeClr val="tx1"/>
            </a:solidFill>
            <a:latin typeface="Segoe UI"/>
            <a:ea typeface="+mn-ea"/>
            <a:cs typeface="+mn-cs"/>
          </a:endParaRPr>
        </a:p>
      </dsp:txBody>
      <dsp:txXfrm rot="-5400000">
        <a:off x="2479061" y="228839"/>
        <a:ext cx="4343644" cy="1175213"/>
      </dsp:txXfrm>
    </dsp:sp>
    <dsp:sp modelId="{3BAA3B48-FE4E-44E9-A5D7-6DB52601F9AB}">
      <dsp:nvSpPr>
        <dsp:cNvPr id="0" name=""/>
        <dsp:cNvSpPr/>
      </dsp:nvSpPr>
      <dsp:spPr>
        <a:xfrm>
          <a:off x="0" y="2466"/>
          <a:ext cx="2479061" cy="1627957"/>
        </a:xfrm>
        <a:prstGeom prst="roundRec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baseline="0" dirty="0">
              <a:solidFill>
                <a:sysClr val="window" lastClr="FFFFFF"/>
              </a:solidFill>
              <a:latin typeface="Segoe UI"/>
              <a:ea typeface="+mn-ea"/>
              <a:cs typeface="+mn-cs"/>
            </a:rPr>
            <a:t>Registration at app launch</a:t>
          </a:r>
          <a:endParaRPr lang="fr-FR" sz="2400" kern="1200" dirty="0">
            <a:solidFill>
              <a:sysClr val="window" lastClr="FFFFFF"/>
            </a:solidFill>
            <a:latin typeface="Segoe UI"/>
            <a:ea typeface="+mn-ea"/>
            <a:cs typeface="+mn-cs"/>
          </a:endParaRPr>
        </a:p>
      </dsp:txBody>
      <dsp:txXfrm>
        <a:off x="79470" y="81936"/>
        <a:ext cx="2320121" cy="1469017"/>
      </dsp:txXfrm>
    </dsp:sp>
    <dsp:sp modelId="{ECBE3E96-E4C3-485E-B4B4-17E29675CB51}">
      <dsp:nvSpPr>
        <dsp:cNvPr id="0" name=""/>
        <dsp:cNvSpPr/>
      </dsp:nvSpPr>
      <dsp:spPr>
        <a:xfrm rot="5400000">
          <a:off x="4031488" y="322190"/>
          <a:ext cx="1302365" cy="4407220"/>
        </a:xfrm>
        <a:prstGeom prst="round2SameRect">
          <a:avLst/>
        </a:prstGeom>
        <a:solidFill>
          <a:srgbClr val="0A5BBA">
            <a:alpha val="90000"/>
            <a:tint val="40000"/>
            <a:hueOff val="0"/>
            <a:satOff val="0"/>
            <a:lumOff val="0"/>
            <a:alphaOff val="0"/>
          </a:srgbClr>
        </a:solidFill>
        <a:ln w="25400" cap="flat" cmpd="sng" algn="ctr">
          <a:solidFill>
            <a:srgbClr val="0A5BBA">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a:solidFill>
                <a:schemeClr val="tx1"/>
              </a:solidFill>
              <a:latin typeface="Segoe UI"/>
              <a:ea typeface="+mn-ea"/>
              <a:cs typeface="+mn-cs"/>
            </a:rPr>
            <a:t>App back-end send notification to PNS</a:t>
          </a:r>
          <a:endParaRPr lang="fr-FR" sz="2000" kern="1200" dirty="0">
            <a:solidFill>
              <a:schemeClr val="tx1"/>
            </a:solidFill>
            <a:latin typeface="Segoe UI"/>
            <a:ea typeface="+mn-ea"/>
            <a:cs typeface="+mn-cs"/>
          </a:endParaRPr>
        </a:p>
        <a:p>
          <a:pPr marL="228600" lvl="1" indent="-228600" algn="l" defTabSz="889000" rtl="0">
            <a:lnSpc>
              <a:spcPct val="90000"/>
            </a:lnSpc>
            <a:spcBef>
              <a:spcPct val="0"/>
            </a:spcBef>
            <a:spcAft>
              <a:spcPct val="15000"/>
            </a:spcAft>
            <a:buChar char="•"/>
          </a:pPr>
          <a:r>
            <a:rPr lang="en-US" sz="2000" kern="1200" dirty="0">
              <a:solidFill>
                <a:schemeClr val="tx1"/>
              </a:solidFill>
              <a:latin typeface="Segoe UI"/>
              <a:ea typeface="+mn-ea"/>
              <a:cs typeface="+mn-cs"/>
            </a:rPr>
            <a:t>PNS pushes the notification to the app on the device</a:t>
          </a:r>
          <a:endParaRPr lang="fr-FR" sz="2000" kern="1200" dirty="0">
            <a:solidFill>
              <a:schemeClr val="tx1"/>
            </a:solidFill>
            <a:latin typeface="Segoe UI"/>
            <a:ea typeface="+mn-ea"/>
            <a:cs typeface="+mn-cs"/>
          </a:endParaRPr>
        </a:p>
      </dsp:txBody>
      <dsp:txXfrm rot="-5400000">
        <a:off x="2479061" y="1938193"/>
        <a:ext cx="4343644" cy="1175213"/>
      </dsp:txXfrm>
    </dsp:sp>
    <dsp:sp modelId="{D4500203-FA91-4270-9514-3612A9333D92}">
      <dsp:nvSpPr>
        <dsp:cNvPr id="0" name=""/>
        <dsp:cNvSpPr/>
      </dsp:nvSpPr>
      <dsp:spPr>
        <a:xfrm>
          <a:off x="0" y="1711821"/>
          <a:ext cx="2479061" cy="1627957"/>
        </a:xfrm>
        <a:prstGeom prst="roundRec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baseline="0" dirty="0">
              <a:solidFill>
                <a:sysClr val="window" lastClr="FFFFFF"/>
              </a:solidFill>
              <a:latin typeface="Segoe UI"/>
              <a:ea typeface="+mn-ea"/>
              <a:cs typeface="+mn-cs"/>
            </a:rPr>
            <a:t>Sending Notification</a:t>
          </a:r>
          <a:endParaRPr lang="fr-FR" sz="2400" kern="1200" dirty="0">
            <a:solidFill>
              <a:sysClr val="window" lastClr="FFFFFF"/>
            </a:solidFill>
            <a:latin typeface="Segoe UI"/>
            <a:ea typeface="+mn-ea"/>
            <a:cs typeface="+mn-cs"/>
          </a:endParaRPr>
        </a:p>
      </dsp:txBody>
      <dsp:txXfrm>
        <a:off x="79470" y="1791291"/>
        <a:ext cx="2320121" cy="1469017"/>
      </dsp:txXfrm>
    </dsp:sp>
    <dsp:sp modelId="{1429EEF3-D13E-4F1E-B012-3CECEB1E5C8E}">
      <dsp:nvSpPr>
        <dsp:cNvPr id="0" name=""/>
        <dsp:cNvSpPr/>
      </dsp:nvSpPr>
      <dsp:spPr>
        <a:xfrm rot="5400000">
          <a:off x="4031488" y="2031545"/>
          <a:ext cx="1302365" cy="4407220"/>
        </a:xfrm>
        <a:prstGeom prst="round2SameRect">
          <a:avLst/>
        </a:prstGeom>
        <a:solidFill>
          <a:srgbClr val="0A5BBA">
            <a:alpha val="90000"/>
            <a:tint val="40000"/>
            <a:hueOff val="0"/>
            <a:satOff val="0"/>
            <a:lumOff val="0"/>
            <a:alphaOff val="0"/>
          </a:srgbClr>
        </a:solidFill>
        <a:ln w="25400" cap="flat" cmpd="sng" algn="ctr">
          <a:solidFill>
            <a:srgbClr val="0A5BBA">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a:solidFill>
                <a:schemeClr val="tx1">
                  <a:lumMod val="75000"/>
                  <a:lumOff val="25000"/>
                </a:schemeClr>
              </a:solidFill>
              <a:latin typeface="Segoe UI"/>
              <a:ea typeface="+mn-ea"/>
              <a:cs typeface="+mn-cs"/>
            </a:rPr>
            <a:t>Delete expired handles when PNS rejects them</a:t>
          </a:r>
          <a:endParaRPr lang="fr-FR" sz="2000" kern="1200" dirty="0">
            <a:solidFill>
              <a:schemeClr val="tx1">
                <a:lumMod val="75000"/>
                <a:lumOff val="25000"/>
              </a:schemeClr>
            </a:solidFill>
            <a:latin typeface="Segoe UI"/>
            <a:ea typeface="+mn-ea"/>
            <a:cs typeface="+mn-cs"/>
          </a:endParaRPr>
        </a:p>
      </dsp:txBody>
      <dsp:txXfrm rot="-5400000">
        <a:off x="2479061" y="3647548"/>
        <a:ext cx="4343644" cy="1175213"/>
      </dsp:txXfrm>
    </dsp:sp>
    <dsp:sp modelId="{29B918EC-B346-43CB-8CA0-FDB28C5CD2AD}">
      <dsp:nvSpPr>
        <dsp:cNvPr id="0" name=""/>
        <dsp:cNvSpPr/>
      </dsp:nvSpPr>
      <dsp:spPr>
        <a:xfrm>
          <a:off x="0" y="3421177"/>
          <a:ext cx="2479061" cy="1627957"/>
        </a:xfrm>
        <a:prstGeom prst="roundRec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baseline="0" dirty="0">
              <a:solidFill>
                <a:sysClr val="window" lastClr="FFFFFF"/>
              </a:solidFill>
              <a:latin typeface="Segoe UI"/>
              <a:ea typeface="+mn-ea"/>
              <a:cs typeface="+mn-cs"/>
            </a:rPr>
            <a:t>Maintenance</a:t>
          </a:r>
          <a:endParaRPr lang="fr-FR" sz="2400" kern="1200" dirty="0">
            <a:solidFill>
              <a:sysClr val="window" lastClr="FFFFFF"/>
            </a:solidFill>
            <a:latin typeface="Segoe UI"/>
            <a:ea typeface="+mn-ea"/>
            <a:cs typeface="+mn-cs"/>
          </a:endParaRPr>
        </a:p>
      </dsp:txBody>
      <dsp:txXfrm>
        <a:off x="79470" y="3500647"/>
        <a:ext cx="2320121" cy="14690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7FE0C-C334-4877-B791-CDE20B4ED3E2}">
      <dsp:nvSpPr>
        <dsp:cNvPr id="0" name=""/>
        <dsp:cNvSpPr/>
      </dsp:nvSpPr>
      <dsp:spPr>
        <a:xfrm>
          <a:off x="0" y="322532"/>
          <a:ext cx="11502108" cy="1190700"/>
        </a:xfrm>
        <a:prstGeom prst="rect">
          <a:avLst/>
        </a:prstGeom>
        <a:solidFill>
          <a:sysClr val="window" lastClr="FFFFFF">
            <a:alpha val="90000"/>
            <a:hueOff val="0"/>
            <a:satOff val="0"/>
            <a:lumOff val="0"/>
            <a:alphaOff val="0"/>
          </a:sysClr>
        </a:solidFill>
        <a:ln w="25400" cap="flat" cmpd="sng" algn="ctr">
          <a:solidFill>
            <a:srgbClr val="0A5BBA">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2691" tIns="437388" rIns="892691" bIns="128016"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a:solidFill>
                <a:schemeClr val="tx1">
                  <a:lumMod val="75000"/>
                  <a:lumOff val="25000"/>
                </a:schemeClr>
              </a:solidFill>
              <a:latin typeface="Segoe UI"/>
              <a:ea typeface="+mn-ea"/>
              <a:cs typeface="+mn-cs"/>
            </a:rPr>
            <a:t>Different communication protocols to PNS</a:t>
          </a:r>
          <a:endParaRPr lang="fr-FR" sz="1800" kern="1200" dirty="0">
            <a:solidFill>
              <a:schemeClr val="tx1">
                <a:lumMod val="75000"/>
                <a:lumOff val="25000"/>
              </a:schemeClr>
            </a:solidFill>
            <a:latin typeface="Segoe UI"/>
            <a:ea typeface="+mn-ea"/>
            <a:cs typeface="+mn-cs"/>
          </a:endParaRPr>
        </a:p>
        <a:p>
          <a:pPr marL="171450" lvl="1" indent="-171450" algn="l" defTabSz="800100" rtl="0">
            <a:lnSpc>
              <a:spcPct val="90000"/>
            </a:lnSpc>
            <a:spcBef>
              <a:spcPct val="0"/>
            </a:spcBef>
            <a:spcAft>
              <a:spcPct val="15000"/>
            </a:spcAft>
            <a:buChar char="•"/>
          </a:pPr>
          <a:r>
            <a:rPr lang="en-US" sz="1800" kern="1200" dirty="0">
              <a:solidFill>
                <a:schemeClr val="tx1">
                  <a:lumMod val="75000"/>
                  <a:lumOff val="25000"/>
                </a:schemeClr>
              </a:solidFill>
              <a:latin typeface="Segoe UI"/>
              <a:ea typeface="+mn-ea"/>
              <a:cs typeface="+mn-cs"/>
            </a:rPr>
            <a:t>Different presentation formats and capabilities</a:t>
          </a:r>
          <a:endParaRPr lang="fr-FR" sz="1800" kern="1200" dirty="0">
            <a:solidFill>
              <a:schemeClr val="tx1">
                <a:lumMod val="75000"/>
                <a:lumOff val="25000"/>
              </a:schemeClr>
            </a:solidFill>
            <a:latin typeface="Segoe UI"/>
            <a:ea typeface="+mn-ea"/>
            <a:cs typeface="+mn-cs"/>
          </a:endParaRPr>
        </a:p>
      </dsp:txBody>
      <dsp:txXfrm>
        <a:off x="0" y="322532"/>
        <a:ext cx="11502108" cy="1190700"/>
      </dsp:txXfrm>
    </dsp:sp>
    <dsp:sp modelId="{1038E5A5-FB0E-408F-AAA0-8F0C016D2C4C}">
      <dsp:nvSpPr>
        <dsp:cNvPr id="0" name=""/>
        <dsp:cNvSpPr/>
      </dsp:nvSpPr>
      <dsp:spPr>
        <a:xfrm>
          <a:off x="575105" y="12572"/>
          <a:ext cx="8051475" cy="619920"/>
        </a:xfrm>
        <a:prstGeom prst="roundRec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327" tIns="0" rIns="304327" bIns="0" numCol="1" spcCol="1270" anchor="ctr" anchorCtr="0">
          <a:noAutofit/>
        </a:bodyPr>
        <a:lstStyle/>
        <a:p>
          <a:pPr marL="0" lvl="0" indent="0" algn="l" defTabSz="889000" rtl="0">
            <a:lnSpc>
              <a:spcPct val="90000"/>
            </a:lnSpc>
            <a:spcBef>
              <a:spcPct val="0"/>
            </a:spcBef>
            <a:spcAft>
              <a:spcPct val="35000"/>
            </a:spcAft>
            <a:buNone/>
          </a:pPr>
          <a:r>
            <a:rPr lang="en-US" sz="2000" kern="1200" baseline="0" dirty="0">
              <a:solidFill>
                <a:sysClr val="window" lastClr="FFFFFF"/>
              </a:solidFill>
              <a:latin typeface="Segoe UI"/>
              <a:ea typeface="+mn-ea"/>
              <a:cs typeface="+mn-cs"/>
            </a:rPr>
            <a:t>Platform dependency</a:t>
          </a:r>
          <a:endParaRPr lang="fr-FR" sz="2000" kern="1200" dirty="0">
            <a:solidFill>
              <a:sysClr val="window" lastClr="FFFFFF"/>
            </a:solidFill>
            <a:latin typeface="Segoe UI"/>
            <a:ea typeface="+mn-ea"/>
            <a:cs typeface="+mn-cs"/>
          </a:endParaRPr>
        </a:p>
      </dsp:txBody>
      <dsp:txXfrm>
        <a:off x="605367" y="42834"/>
        <a:ext cx="7990951" cy="559396"/>
      </dsp:txXfrm>
    </dsp:sp>
    <dsp:sp modelId="{9824171F-44D0-4C71-8446-43D7667AE3E9}">
      <dsp:nvSpPr>
        <dsp:cNvPr id="0" name=""/>
        <dsp:cNvSpPr/>
      </dsp:nvSpPr>
      <dsp:spPr>
        <a:xfrm>
          <a:off x="0" y="1936593"/>
          <a:ext cx="11502108" cy="1488374"/>
        </a:xfrm>
        <a:prstGeom prst="rect">
          <a:avLst/>
        </a:prstGeom>
        <a:solidFill>
          <a:sysClr val="window" lastClr="FFFFFF">
            <a:alpha val="90000"/>
            <a:hueOff val="0"/>
            <a:satOff val="0"/>
            <a:lumOff val="0"/>
            <a:alphaOff val="0"/>
          </a:sysClr>
        </a:solidFill>
        <a:ln w="25400" cap="flat" cmpd="sng" algn="ctr">
          <a:solidFill>
            <a:srgbClr val="0A5BBA">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2691" tIns="437388" rIns="892691" bIns="128016"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a:solidFill>
                <a:schemeClr val="tx1">
                  <a:lumMod val="75000"/>
                  <a:lumOff val="25000"/>
                </a:schemeClr>
              </a:solidFill>
              <a:latin typeface="Segoe UI"/>
              <a:ea typeface="+mn-ea"/>
              <a:cs typeface="+mn-cs"/>
            </a:rPr>
            <a:t>Provide a way to send a message to a device/channel </a:t>
          </a:r>
          <a:endParaRPr lang="fr-FR" sz="1800" kern="1200" dirty="0">
            <a:solidFill>
              <a:schemeClr val="tx1">
                <a:lumMod val="75000"/>
                <a:lumOff val="25000"/>
              </a:schemeClr>
            </a:solidFill>
            <a:latin typeface="Segoe UI"/>
            <a:ea typeface="+mn-ea"/>
            <a:cs typeface="+mn-cs"/>
          </a:endParaRPr>
        </a:p>
        <a:p>
          <a:pPr marL="171450" lvl="1" indent="-171450" algn="l" defTabSz="800100" rtl="0">
            <a:lnSpc>
              <a:spcPct val="90000"/>
            </a:lnSpc>
            <a:spcBef>
              <a:spcPct val="0"/>
            </a:spcBef>
            <a:spcAft>
              <a:spcPct val="15000"/>
            </a:spcAft>
            <a:buChar char="•"/>
          </a:pPr>
          <a:r>
            <a:rPr lang="en-US" sz="1800" kern="1200" dirty="0">
              <a:solidFill>
                <a:schemeClr val="tx1">
                  <a:lumMod val="75000"/>
                  <a:lumOff val="25000"/>
                </a:schemeClr>
              </a:solidFill>
              <a:latin typeface="Segoe UI"/>
              <a:ea typeface="+mn-ea"/>
              <a:cs typeface="+mn-cs"/>
            </a:rPr>
            <a:t>Target user or group of interest </a:t>
          </a:r>
          <a:endParaRPr lang="fr-FR" sz="1800" kern="1200" dirty="0">
            <a:solidFill>
              <a:schemeClr val="tx1">
                <a:lumMod val="75000"/>
                <a:lumOff val="25000"/>
              </a:schemeClr>
            </a:solidFill>
            <a:latin typeface="Segoe UI"/>
            <a:ea typeface="+mn-ea"/>
            <a:cs typeface="+mn-cs"/>
          </a:endParaRPr>
        </a:p>
        <a:p>
          <a:pPr marL="171450" lvl="1" indent="-171450" algn="l" defTabSz="800100" rtl="0">
            <a:lnSpc>
              <a:spcPct val="90000"/>
            </a:lnSpc>
            <a:spcBef>
              <a:spcPct val="0"/>
            </a:spcBef>
            <a:spcAft>
              <a:spcPct val="15000"/>
            </a:spcAft>
            <a:buChar char="•"/>
          </a:pPr>
          <a:r>
            <a:rPr lang="en-US" sz="1800" kern="1200" dirty="0">
              <a:solidFill>
                <a:schemeClr val="tx1">
                  <a:lumMod val="75000"/>
                  <a:lumOff val="25000"/>
                </a:schemeClr>
              </a:solidFill>
              <a:latin typeface="Segoe UI"/>
              <a:ea typeface="+mn-ea"/>
              <a:cs typeface="+mn-cs"/>
            </a:rPr>
            <a:t>Back-end has to maintain an identification repository </a:t>
          </a:r>
          <a:endParaRPr lang="fr-FR" sz="1800" kern="1200" dirty="0">
            <a:solidFill>
              <a:schemeClr val="tx1">
                <a:lumMod val="75000"/>
                <a:lumOff val="25000"/>
              </a:schemeClr>
            </a:solidFill>
            <a:latin typeface="Segoe UI"/>
            <a:ea typeface="+mn-ea"/>
            <a:cs typeface="+mn-cs"/>
          </a:endParaRPr>
        </a:p>
      </dsp:txBody>
      <dsp:txXfrm>
        <a:off x="0" y="1936593"/>
        <a:ext cx="11502108" cy="1488374"/>
      </dsp:txXfrm>
    </dsp:sp>
    <dsp:sp modelId="{03097163-8CEB-4745-A91E-0D4C2D070D27}">
      <dsp:nvSpPr>
        <dsp:cNvPr id="0" name=""/>
        <dsp:cNvSpPr/>
      </dsp:nvSpPr>
      <dsp:spPr>
        <a:xfrm>
          <a:off x="575105" y="1626633"/>
          <a:ext cx="8051475" cy="619920"/>
        </a:xfrm>
        <a:prstGeom prst="roundRec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327" tIns="0" rIns="304327" bIns="0" numCol="1" spcCol="1270" anchor="ctr" anchorCtr="0">
          <a:noAutofit/>
        </a:bodyPr>
        <a:lstStyle/>
        <a:p>
          <a:pPr marL="0" lvl="0" indent="0" algn="l" defTabSz="889000" rtl="0">
            <a:lnSpc>
              <a:spcPct val="90000"/>
            </a:lnSpc>
            <a:spcBef>
              <a:spcPct val="0"/>
            </a:spcBef>
            <a:spcAft>
              <a:spcPct val="35000"/>
            </a:spcAft>
            <a:buNone/>
          </a:pPr>
          <a:r>
            <a:rPr lang="en-US" sz="2000" kern="1200" baseline="0" dirty="0">
              <a:solidFill>
                <a:sysClr val="window" lastClr="FFFFFF"/>
              </a:solidFill>
              <a:latin typeface="Segoe UI"/>
              <a:ea typeface="+mn-ea"/>
              <a:cs typeface="+mn-cs"/>
            </a:rPr>
            <a:t>Routing</a:t>
          </a:r>
          <a:endParaRPr lang="fr-FR" sz="2000" kern="1200" dirty="0">
            <a:solidFill>
              <a:sysClr val="window" lastClr="FFFFFF"/>
            </a:solidFill>
            <a:latin typeface="Segoe UI"/>
            <a:ea typeface="+mn-ea"/>
            <a:cs typeface="+mn-cs"/>
          </a:endParaRPr>
        </a:p>
      </dsp:txBody>
      <dsp:txXfrm>
        <a:off x="605367" y="1656895"/>
        <a:ext cx="7990951" cy="559396"/>
      </dsp:txXfrm>
    </dsp:sp>
    <dsp:sp modelId="{539513ED-EA92-4B38-B093-5305E8BCE491}">
      <dsp:nvSpPr>
        <dsp:cNvPr id="0" name=""/>
        <dsp:cNvSpPr/>
      </dsp:nvSpPr>
      <dsp:spPr>
        <a:xfrm>
          <a:off x="0" y="3848328"/>
          <a:ext cx="11502108" cy="1190700"/>
        </a:xfrm>
        <a:prstGeom prst="rect">
          <a:avLst/>
        </a:prstGeom>
        <a:solidFill>
          <a:sysClr val="window" lastClr="FFFFFF">
            <a:alpha val="90000"/>
            <a:hueOff val="0"/>
            <a:satOff val="0"/>
            <a:lumOff val="0"/>
            <a:alphaOff val="0"/>
          </a:sysClr>
        </a:solidFill>
        <a:ln w="25400" cap="flat" cmpd="sng" algn="ctr">
          <a:solidFill>
            <a:srgbClr val="0A5BBA">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2691" tIns="437388" rIns="892691" bIns="128016"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a:solidFill>
                <a:schemeClr val="tx1">
                  <a:lumMod val="75000"/>
                  <a:lumOff val="25000"/>
                </a:schemeClr>
              </a:solidFill>
              <a:latin typeface="Segoe UI"/>
              <a:ea typeface="+mn-ea"/>
              <a:cs typeface="+mn-cs"/>
            </a:rPr>
            <a:t>Need to store current handles for each device</a:t>
          </a:r>
          <a:endParaRPr lang="fr-FR" sz="1800" kern="1200" dirty="0">
            <a:solidFill>
              <a:schemeClr val="tx1">
                <a:lumMod val="75000"/>
                <a:lumOff val="25000"/>
              </a:schemeClr>
            </a:solidFill>
            <a:latin typeface="Segoe UI"/>
            <a:ea typeface="+mn-ea"/>
            <a:cs typeface="+mn-cs"/>
          </a:endParaRPr>
        </a:p>
        <a:p>
          <a:pPr marL="171450" lvl="1" indent="-171450" algn="l" defTabSz="800100" rtl="0">
            <a:lnSpc>
              <a:spcPct val="90000"/>
            </a:lnSpc>
            <a:spcBef>
              <a:spcPct val="0"/>
            </a:spcBef>
            <a:spcAft>
              <a:spcPct val="15000"/>
            </a:spcAft>
            <a:buChar char="•"/>
          </a:pPr>
          <a:r>
            <a:rPr lang="en-US" sz="1800" kern="1200" dirty="0">
              <a:solidFill>
                <a:schemeClr val="tx1">
                  <a:lumMod val="75000"/>
                  <a:lumOff val="25000"/>
                </a:schemeClr>
              </a:solidFill>
              <a:latin typeface="Segoe UI"/>
              <a:ea typeface="+mn-ea"/>
              <a:cs typeface="+mn-cs"/>
            </a:rPr>
            <a:t>Broadcast to millions of devices with low latency</a:t>
          </a:r>
          <a:endParaRPr lang="fr-FR" sz="1800" kern="1200" dirty="0">
            <a:solidFill>
              <a:schemeClr val="tx1">
                <a:lumMod val="75000"/>
                <a:lumOff val="25000"/>
              </a:schemeClr>
            </a:solidFill>
            <a:latin typeface="Segoe UI"/>
            <a:ea typeface="+mn-ea"/>
            <a:cs typeface="+mn-cs"/>
          </a:endParaRPr>
        </a:p>
      </dsp:txBody>
      <dsp:txXfrm>
        <a:off x="0" y="3848328"/>
        <a:ext cx="11502108" cy="1190700"/>
      </dsp:txXfrm>
    </dsp:sp>
    <dsp:sp modelId="{FD23EEB1-ADF7-4423-86B3-EA5FA621B8DF}">
      <dsp:nvSpPr>
        <dsp:cNvPr id="0" name=""/>
        <dsp:cNvSpPr/>
      </dsp:nvSpPr>
      <dsp:spPr>
        <a:xfrm>
          <a:off x="575105" y="3538368"/>
          <a:ext cx="8051475" cy="619920"/>
        </a:xfrm>
        <a:prstGeom prst="roundRec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327" tIns="0" rIns="304327" bIns="0" numCol="1" spcCol="1270" anchor="ctr" anchorCtr="0">
          <a:noAutofit/>
        </a:bodyPr>
        <a:lstStyle/>
        <a:p>
          <a:pPr marL="0" lvl="0" indent="0" algn="l" defTabSz="889000" rtl="0">
            <a:lnSpc>
              <a:spcPct val="90000"/>
            </a:lnSpc>
            <a:spcBef>
              <a:spcPct val="0"/>
            </a:spcBef>
            <a:spcAft>
              <a:spcPct val="35000"/>
            </a:spcAft>
            <a:buNone/>
          </a:pPr>
          <a:r>
            <a:rPr lang="en-US" sz="2000" kern="1200" baseline="0" dirty="0">
              <a:solidFill>
                <a:sysClr val="window" lastClr="FFFFFF"/>
              </a:solidFill>
              <a:latin typeface="Segoe UI"/>
              <a:ea typeface="+mn-ea"/>
              <a:cs typeface="+mn-cs"/>
            </a:rPr>
            <a:t>Scale</a:t>
          </a:r>
          <a:endParaRPr lang="fr-FR" sz="2000" kern="1200" dirty="0">
            <a:solidFill>
              <a:sysClr val="window" lastClr="FFFFFF"/>
            </a:solidFill>
            <a:latin typeface="Segoe UI"/>
            <a:ea typeface="+mn-ea"/>
            <a:cs typeface="+mn-cs"/>
          </a:endParaRPr>
        </a:p>
      </dsp:txBody>
      <dsp:txXfrm>
        <a:off x="605367" y="3568630"/>
        <a:ext cx="7990951" cy="5593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ADD41-2CD4-46EE-8A06-E6C3F8ADE11E}">
      <dsp:nvSpPr>
        <dsp:cNvPr id="0" name=""/>
        <dsp:cNvSpPr/>
      </dsp:nvSpPr>
      <dsp:spPr>
        <a:xfrm>
          <a:off x="0" y="3312656"/>
          <a:ext cx="7120815" cy="1087287"/>
        </a:xfrm>
        <a:prstGeom prst="rec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ysClr val="window" lastClr="FFFFFF"/>
              </a:solidFill>
              <a:latin typeface="Segoe UI"/>
              <a:ea typeface="+mn-ea"/>
              <a:cs typeface="+mn-cs"/>
            </a:rPr>
            <a:t>Send Notification</a:t>
          </a:r>
          <a:endParaRPr lang="fr-FR" sz="1800" kern="1200" dirty="0">
            <a:solidFill>
              <a:sysClr val="window" lastClr="FFFFFF"/>
            </a:solidFill>
            <a:latin typeface="Segoe UI"/>
            <a:ea typeface="+mn-ea"/>
            <a:cs typeface="+mn-cs"/>
          </a:endParaRPr>
        </a:p>
      </dsp:txBody>
      <dsp:txXfrm>
        <a:off x="0" y="3312656"/>
        <a:ext cx="7120815" cy="587135"/>
      </dsp:txXfrm>
    </dsp:sp>
    <dsp:sp modelId="{C0B28FCC-8360-4435-BE05-5605E8804D86}">
      <dsp:nvSpPr>
        <dsp:cNvPr id="0" name=""/>
        <dsp:cNvSpPr/>
      </dsp:nvSpPr>
      <dsp:spPr>
        <a:xfrm>
          <a:off x="0" y="3878046"/>
          <a:ext cx="3560407" cy="500152"/>
        </a:xfrm>
        <a:prstGeom prst="rect">
          <a:avLst/>
        </a:prstGeom>
        <a:solidFill>
          <a:srgbClr val="0A5BBA">
            <a:alpha val="90000"/>
            <a:tint val="40000"/>
            <a:hueOff val="0"/>
            <a:satOff val="0"/>
            <a:lumOff val="0"/>
            <a:alphaOff val="0"/>
          </a:srgbClr>
        </a:solidFill>
        <a:ln w="25400" cap="flat" cmpd="sng" algn="ctr">
          <a:solidFill>
            <a:srgbClr val="0A5BBA">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rtl="0">
            <a:lnSpc>
              <a:spcPct val="90000"/>
            </a:lnSpc>
            <a:spcBef>
              <a:spcPct val="0"/>
            </a:spcBef>
            <a:spcAft>
              <a:spcPct val="35000"/>
            </a:spcAft>
            <a:buNone/>
          </a:pPr>
          <a:r>
            <a:rPr lang="en-US" sz="2000" kern="1200" dirty="0">
              <a:solidFill>
                <a:schemeClr val="tx1"/>
              </a:solidFill>
              <a:latin typeface="Segoe UI"/>
              <a:ea typeface="+mn-ea"/>
              <a:cs typeface="+mn-cs"/>
            </a:rPr>
            <a:t>App back-end sends a message to Notification Hub</a:t>
          </a:r>
          <a:endParaRPr lang="fr-FR" sz="2000" kern="1200" dirty="0">
            <a:solidFill>
              <a:schemeClr val="tx1"/>
            </a:solidFill>
            <a:latin typeface="Segoe UI"/>
            <a:ea typeface="+mn-ea"/>
            <a:cs typeface="+mn-cs"/>
          </a:endParaRPr>
        </a:p>
      </dsp:txBody>
      <dsp:txXfrm>
        <a:off x="0" y="3878046"/>
        <a:ext cx="3560407" cy="500152"/>
      </dsp:txXfrm>
    </dsp:sp>
    <dsp:sp modelId="{0689B942-0B32-4E41-895B-E0FAFE24137A}">
      <dsp:nvSpPr>
        <dsp:cNvPr id="0" name=""/>
        <dsp:cNvSpPr/>
      </dsp:nvSpPr>
      <dsp:spPr>
        <a:xfrm>
          <a:off x="3560407" y="3878046"/>
          <a:ext cx="3560407" cy="500152"/>
        </a:xfrm>
        <a:prstGeom prst="rect">
          <a:avLst/>
        </a:prstGeom>
        <a:solidFill>
          <a:srgbClr val="0A5BBA">
            <a:alpha val="90000"/>
            <a:tint val="40000"/>
            <a:hueOff val="0"/>
            <a:satOff val="0"/>
            <a:lumOff val="0"/>
            <a:alphaOff val="0"/>
          </a:srgbClr>
        </a:solidFill>
        <a:ln w="25400" cap="flat" cmpd="sng" algn="ctr">
          <a:solidFill>
            <a:srgbClr val="0A5BBA">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rtl="0">
            <a:lnSpc>
              <a:spcPct val="90000"/>
            </a:lnSpc>
            <a:spcBef>
              <a:spcPct val="0"/>
            </a:spcBef>
            <a:spcAft>
              <a:spcPct val="35000"/>
            </a:spcAft>
            <a:buNone/>
          </a:pPr>
          <a:r>
            <a:rPr lang="en-US" sz="1700" kern="1200" dirty="0">
              <a:solidFill>
                <a:schemeClr val="tx1"/>
              </a:solidFill>
              <a:latin typeface="Segoe UI"/>
              <a:ea typeface="+mn-ea"/>
              <a:cs typeface="+mn-cs"/>
            </a:rPr>
            <a:t>Notification Hub pushes it to PNS’</a:t>
          </a:r>
          <a:endParaRPr lang="fr-FR" sz="1700" kern="1200" dirty="0">
            <a:solidFill>
              <a:schemeClr val="tx1"/>
            </a:solidFill>
            <a:latin typeface="Segoe UI"/>
            <a:ea typeface="+mn-ea"/>
            <a:cs typeface="+mn-cs"/>
          </a:endParaRPr>
        </a:p>
      </dsp:txBody>
      <dsp:txXfrm>
        <a:off x="3560407" y="3878046"/>
        <a:ext cx="3560407" cy="500152"/>
      </dsp:txXfrm>
    </dsp:sp>
    <dsp:sp modelId="{D90503EE-4FA0-4D71-B59C-04D744799F5F}">
      <dsp:nvSpPr>
        <dsp:cNvPr id="0" name=""/>
        <dsp:cNvSpPr/>
      </dsp:nvSpPr>
      <dsp:spPr>
        <a:xfrm rot="10800000">
          <a:off x="0" y="1656717"/>
          <a:ext cx="7120815" cy="1672248"/>
        </a:xfrm>
        <a:prstGeom prst="upArrowCallou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ysClr val="window" lastClr="FFFFFF"/>
              </a:solidFill>
              <a:latin typeface="Segoe UI"/>
              <a:ea typeface="+mn-ea"/>
              <a:cs typeface="+mn-cs"/>
            </a:rPr>
            <a:t>Register</a:t>
          </a:r>
          <a:endParaRPr lang="fr-FR" sz="1800" kern="1200" dirty="0">
            <a:solidFill>
              <a:sysClr val="window" lastClr="FFFFFF"/>
            </a:solidFill>
            <a:latin typeface="Segoe UI"/>
            <a:ea typeface="+mn-ea"/>
            <a:cs typeface="+mn-cs"/>
          </a:endParaRPr>
        </a:p>
      </dsp:txBody>
      <dsp:txXfrm rot="-10800000">
        <a:off x="0" y="1862288"/>
        <a:ext cx="7120815" cy="381388"/>
      </dsp:txXfrm>
    </dsp:sp>
    <dsp:sp modelId="{93BA712F-8786-473F-B32A-A70655524F49}">
      <dsp:nvSpPr>
        <dsp:cNvPr id="0" name=""/>
        <dsp:cNvSpPr/>
      </dsp:nvSpPr>
      <dsp:spPr>
        <a:xfrm>
          <a:off x="0" y="2243676"/>
          <a:ext cx="3560407" cy="500002"/>
        </a:xfrm>
        <a:prstGeom prst="rect">
          <a:avLst/>
        </a:prstGeom>
        <a:solidFill>
          <a:srgbClr val="0A5BBA">
            <a:alpha val="90000"/>
            <a:tint val="40000"/>
            <a:hueOff val="0"/>
            <a:satOff val="0"/>
            <a:lumOff val="0"/>
            <a:alphaOff val="0"/>
          </a:srgbClr>
        </a:solidFill>
        <a:ln w="25400" cap="flat" cmpd="sng" algn="ctr">
          <a:solidFill>
            <a:srgbClr val="0A5BBA">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rtl="0">
            <a:lnSpc>
              <a:spcPct val="90000"/>
            </a:lnSpc>
            <a:spcBef>
              <a:spcPct val="0"/>
            </a:spcBef>
            <a:spcAft>
              <a:spcPct val="35000"/>
            </a:spcAft>
            <a:buNone/>
          </a:pPr>
          <a:r>
            <a:rPr lang="en-US" sz="2000" kern="1200" dirty="0">
              <a:solidFill>
                <a:schemeClr val="tx1"/>
              </a:solidFill>
              <a:latin typeface="Segoe UI"/>
              <a:ea typeface="+mn-ea"/>
              <a:cs typeface="+mn-cs"/>
            </a:rPr>
            <a:t>Client app retrieves its current handle (PNS)</a:t>
          </a:r>
          <a:endParaRPr lang="fr-FR" sz="2000" kern="1200" dirty="0">
            <a:solidFill>
              <a:schemeClr val="tx1"/>
            </a:solidFill>
            <a:latin typeface="Segoe UI"/>
            <a:ea typeface="+mn-ea"/>
            <a:cs typeface="+mn-cs"/>
          </a:endParaRPr>
        </a:p>
      </dsp:txBody>
      <dsp:txXfrm>
        <a:off x="0" y="2243676"/>
        <a:ext cx="3560407" cy="500002"/>
      </dsp:txXfrm>
    </dsp:sp>
    <dsp:sp modelId="{D9741463-3100-4F93-895C-85EFD75DA913}">
      <dsp:nvSpPr>
        <dsp:cNvPr id="0" name=""/>
        <dsp:cNvSpPr/>
      </dsp:nvSpPr>
      <dsp:spPr>
        <a:xfrm>
          <a:off x="3560407" y="2243676"/>
          <a:ext cx="3560407" cy="500002"/>
        </a:xfrm>
        <a:prstGeom prst="rect">
          <a:avLst/>
        </a:prstGeom>
        <a:solidFill>
          <a:srgbClr val="0A5BBA">
            <a:alpha val="90000"/>
            <a:tint val="40000"/>
            <a:hueOff val="0"/>
            <a:satOff val="0"/>
            <a:lumOff val="0"/>
            <a:alphaOff val="0"/>
          </a:srgbClr>
        </a:solidFill>
        <a:ln w="25400" cap="flat" cmpd="sng" algn="ctr">
          <a:solidFill>
            <a:srgbClr val="0A5BBA">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rtl="0">
            <a:lnSpc>
              <a:spcPct val="90000"/>
            </a:lnSpc>
            <a:spcBef>
              <a:spcPct val="0"/>
            </a:spcBef>
            <a:spcAft>
              <a:spcPct val="35000"/>
            </a:spcAft>
            <a:buNone/>
          </a:pPr>
          <a:r>
            <a:rPr lang="en-US" sz="2000" kern="1200" dirty="0">
              <a:solidFill>
                <a:schemeClr val="tx1"/>
              </a:solidFill>
              <a:latin typeface="Segoe UI"/>
              <a:ea typeface="+mn-ea"/>
              <a:cs typeface="+mn-cs"/>
            </a:rPr>
            <a:t>Client app registers on Notification Hub</a:t>
          </a:r>
          <a:endParaRPr lang="fr-FR" sz="2000" kern="1200" dirty="0">
            <a:solidFill>
              <a:schemeClr val="tx1"/>
            </a:solidFill>
            <a:latin typeface="Segoe UI"/>
            <a:ea typeface="+mn-ea"/>
            <a:cs typeface="+mn-cs"/>
          </a:endParaRPr>
        </a:p>
      </dsp:txBody>
      <dsp:txXfrm>
        <a:off x="3560407" y="2243676"/>
        <a:ext cx="3560407" cy="500002"/>
      </dsp:txXfrm>
    </dsp:sp>
    <dsp:sp modelId="{33160A14-735A-4D0B-8741-CD475F813F8D}">
      <dsp:nvSpPr>
        <dsp:cNvPr id="0" name=""/>
        <dsp:cNvSpPr/>
      </dsp:nvSpPr>
      <dsp:spPr>
        <a:xfrm rot="10800000">
          <a:off x="0" y="777"/>
          <a:ext cx="7120815" cy="1672248"/>
        </a:xfrm>
        <a:prstGeom prst="upArrowCallou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ysClr val="window" lastClr="FFFFFF"/>
              </a:solidFill>
              <a:latin typeface="Segoe UI"/>
              <a:ea typeface="+mn-ea"/>
              <a:cs typeface="+mn-cs"/>
            </a:rPr>
            <a:t>One-time set up</a:t>
          </a:r>
          <a:endParaRPr lang="fr-FR" sz="1800" kern="1200" dirty="0">
            <a:solidFill>
              <a:sysClr val="window" lastClr="FFFFFF"/>
            </a:solidFill>
            <a:latin typeface="Segoe UI"/>
            <a:ea typeface="+mn-ea"/>
            <a:cs typeface="+mn-cs"/>
          </a:endParaRPr>
        </a:p>
      </dsp:txBody>
      <dsp:txXfrm rot="-10800000">
        <a:off x="0" y="206348"/>
        <a:ext cx="7120815" cy="381388"/>
      </dsp:txXfrm>
    </dsp:sp>
    <dsp:sp modelId="{47CAC784-D747-4107-94D9-37BBD460AC65}">
      <dsp:nvSpPr>
        <dsp:cNvPr id="0" name=""/>
        <dsp:cNvSpPr/>
      </dsp:nvSpPr>
      <dsp:spPr>
        <a:xfrm>
          <a:off x="0" y="587737"/>
          <a:ext cx="7120815" cy="500002"/>
        </a:xfrm>
        <a:prstGeom prst="rect">
          <a:avLst/>
        </a:prstGeom>
        <a:solidFill>
          <a:srgbClr val="0A5BBA">
            <a:alpha val="90000"/>
            <a:tint val="40000"/>
            <a:hueOff val="0"/>
            <a:satOff val="0"/>
            <a:lumOff val="0"/>
            <a:alphaOff val="0"/>
          </a:srgbClr>
        </a:solidFill>
        <a:ln w="25400" cap="flat" cmpd="sng" algn="ctr">
          <a:solidFill>
            <a:srgbClr val="0A5BBA">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rtl="0">
            <a:lnSpc>
              <a:spcPct val="90000"/>
            </a:lnSpc>
            <a:spcBef>
              <a:spcPct val="0"/>
            </a:spcBef>
            <a:spcAft>
              <a:spcPct val="35000"/>
            </a:spcAft>
            <a:buNone/>
          </a:pPr>
          <a:r>
            <a:rPr lang="en-US" sz="2000" kern="1200" dirty="0">
              <a:solidFill>
                <a:schemeClr val="tx1"/>
              </a:solidFill>
              <a:latin typeface="Segoe UI"/>
              <a:ea typeface="+mn-ea"/>
              <a:cs typeface="+mn-cs"/>
            </a:rPr>
            <a:t>Create a Notification Hub</a:t>
          </a:r>
          <a:endParaRPr lang="fr-FR" sz="2000" kern="1200" dirty="0">
            <a:solidFill>
              <a:schemeClr val="tx1"/>
            </a:solidFill>
            <a:latin typeface="Segoe UI"/>
            <a:ea typeface="+mn-ea"/>
            <a:cs typeface="+mn-cs"/>
          </a:endParaRPr>
        </a:p>
      </dsp:txBody>
      <dsp:txXfrm>
        <a:off x="0" y="587737"/>
        <a:ext cx="7120815" cy="5000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9E76F-AD49-4211-92E6-333928A838FC}">
      <dsp:nvSpPr>
        <dsp:cNvPr id="0" name=""/>
        <dsp:cNvSpPr/>
      </dsp:nvSpPr>
      <dsp:spPr>
        <a:xfrm rot="16200000">
          <a:off x="-1619826" y="1624390"/>
          <a:ext cx="5051601" cy="1802820"/>
        </a:xfrm>
        <a:prstGeom prst="flowChartManualOperation">
          <a:avLst/>
        </a:prstGeom>
        <a:solidFill>
          <a:srgbClr val="0A5BBA">
            <a:shade val="8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5320" bIns="0" numCol="1" spcCol="1270" anchor="ctr" anchorCtr="0">
          <a:noAutofit/>
        </a:bodyPr>
        <a:lstStyle/>
        <a:p>
          <a:pPr marL="0" lvl="0" indent="0" algn="ctr" defTabSz="800100" rtl="0">
            <a:lnSpc>
              <a:spcPct val="90000"/>
            </a:lnSpc>
            <a:spcBef>
              <a:spcPct val="0"/>
            </a:spcBef>
            <a:spcAft>
              <a:spcPct val="35000"/>
            </a:spcAft>
            <a:buNone/>
          </a:pPr>
          <a:r>
            <a:rPr lang="en-US" sz="1800" kern="1200" baseline="0" dirty="0">
              <a:solidFill>
                <a:sysClr val="window" lastClr="FFFFFF"/>
              </a:solidFill>
              <a:latin typeface="Segoe UI"/>
              <a:ea typeface="+mn-ea"/>
              <a:cs typeface="+mn-cs"/>
            </a:rPr>
            <a:t>X-plat: from any back-end to any mobile platform</a:t>
          </a:r>
          <a:endParaRPr lang="fr-FR" sz="1800" kern="1200" dirty="0">
            <a:solidFill>
              <a:sysClr val="window" lastClr="FFFFFF"/>
            </a:solidFill>
            <a:latin typeface="Segoe UI"/>
            <a:ea typeface="+mn-ea"/>
            <a:cs typeface="+mn-cs"/>
          </a:endParaRPr>
        </a:p>
      </dsp:txBody>
      <dsp:txXfrm rot="5400000">
        <a:off x="4564" y="1010320"/>
        <a:ext cx="1802820" cy="3030961"/>
      </dsp:txXfrm>
    </dsp:sp>
    <dsp:sp modelId="{492C4C8A-AE4B-40C0-9642-9B7596257FEE}">
      <dsp:nvSpPr>
        <dsp:cNvPr id="0" name=""/>
        <dsp:cNvSpPr/>
      </dsp:nvSpPr>
      <dsp:spPr>
        <a:xfrm rot="16200000">
          <a:off x="318205" y="1624390"/>
          <a:ext cx="5051601" cy="1802820"/>
        </a:xfrm>
        <a:prstGeom prst="flowChartManualOperation">
          <a:avLst/>
        </a:prstGeom>
        <a:solidFill>
          <a:srgbClr val="0A5BBA">
            <a:shade val="80000"/>
            <a:hueOff val="152148"/>
            <a:satOff val="-10153"/>
            <a:lumOff val="717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5320" bIns="0" numCol="1" spcCol="1270" anchor="ctr" anchorCtr="0">
          <a:noAutofit/>
        </a:bodyPr>
        <a:lstStyle/>
        <a:p>
          <a:pPr marL="0" lvl="0" indent="0" algn="ctr" defTabSz="800100" rtl="0">
            <a:lnSpc>
              <a:spcPct val="90000"/>
            </a:lnSpc>
            <a:spcBef>
              <a:spcPct val="0"/>
            </a:spcBef>
            <a:spcAft>
              <a:spcPct val="35000"/>
            </a:spcAft>
            <a:buNone/>
          </a:pPr>
          <a:r>
            <a:rPr lang="en-US" sz="1800" kern="1200" baseline="0" dirty="0">
              <a:solidFill>
                <a:sysClr val="window" lastClr="FFFFFF"/>
              </a:solidFill>
              <a:latin typeface="Segoe UI"/>
              <a:ea typeface="+mn-ea"/>
              <a:cs typeface="+mn-cs"/>
            </a:rPr>
            <a:t>No need to store device information in the app back-end</a:t>
          </a:r>
          <a:endParaRPr lang="fr-FR" sz="1800" kern="1200" dirty="0">
            <a:solidFill>
              <a:sysClr val="window" lastClr="FFFFFF"/>
            </a:solidFill>
            <a:latin typeface="Segoe UI"/>
            <a:ea typeface="+mn-ea"/>
            <a:cs typeface="+mn-cs"/>
          </a:endParaRPr>
        </a:p>
      </dsp:txBody>
      <dsp:txXfrm rot="5400000">
        <a:off x="1942595" y="1010320"/>
        <a:ext cx="1802820" cy="3030961"/>
      </dsp:txXfrm>
    </dsp:sp>
    <dsp:sp modelId="{BB4A6DF6-9D4D-482F-869B-EAA8A9269D52}">
      <dsp:nvSpPr>
        <dsp:cNvPr id="0" name=""/>
        <dsp:cNvSpPr/>
      </dsp:nvSpPr>
      <dsp:spPr>
        <a:xfrm rot="16200000">
          <a:off x="2256237" y="1624390"/>
          <a:ext cx="5051601" cy="1802820"/>
        </a:xfrm>
        <a:prstGeom prst="flowChartManualOperation">
          <a:avLst/>
        </a:prstGeom>
        <a:solidFill>
          <a:srgbClr val="0A5BBA">
            <a:shade val="80000"/>
            <a:hueOff val="304296"/>
            <a:satOff val="-20305"/>
            <a:lumOff val="1435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5320" bIns="0" numCol="1" spcCol="1270" anchor="ctr" anchorCtr="0">
          <a:noAutofit/>
        </a:bodyPr>
        <a:lstStyle/>
        <a:p>
          <a:pPr marL="0" lvl="0" indent="0" algn="ctr" defTabSz="800100" rtl="0">
            <a:lnSpc>
              <a:spcPct val="90000"/>
            </a:lnSpc>
            <a:spcBef>
              <a:spcPct val="0"/>
            </a:spcBef>
            <a:spcAft>
              <a:spcPct val="35000"/>
            </a:spcAft>
            <a:buNone/>
          </a:pPr>
          <a:r>
            <a:rPr lang="en-US" sz="1800" kern="1200" baseline="0" dirty="0">
              <a:solidFill>
                <a:sysClr val="window" lastClr="FFFFFF"/>
              </a:solidFill>
              <a:latin typeface="Segoe UI"/>
              <a:ea typeface="+mn-ea"/>
              <a:cs typeface="+mn-cs"/>
            </a:rPr>
            <a:t>Routing and interest groups</a:t>
          </a:r>
          <a:endParaRPr lang="fr-FR" sz="1800" kern="1200" dirty="0">
            <a:solidFill>
              <a:sysClr val="window" lastClr="FFFFFF"/>
            </a:solidFill>
            <a:latin typeface="Segoe UI"/>
            <a:ea typeface="+mn-ea"/>
            <a:cs typeface="+mn-cs"/>
          </a:endParaRPr>
        </a:p>
      </dsp:txBody>
      <dsp:txXfrm rot="5400000">
        <a:off x="3880627" y="1010320"/>
        <a:ext cx="1802820" cy="3030961"/>
      </dsp:txXfrm>
    </dsp:sp>
    <dsp:sp modelId="{DF7D0FB8-489A-4315-96F2-484222650134}">
      <dsp:nvSpPr>
        <dsp:cNvPr id="0" name=""/>
        <dsp:cNvSpPr/>
      </dsp:nvSpPr>
      <dsp:spPr>
        <a:xfrm rot="16200000">
          <a:off x="4194269" y="1624390"/>
          <a:ext cx="5051601" cy="1802820"/>
        </a:xfrm>
        <a:prstGeom prst="flowChartManualOperation">
          <a:avLst/>
        </a:prstGeom>
        <a:solidFill>
          <a:srgbClr val="0A5BBA">
            <a:shade val="80000"/>
            <a:hueOff val="456444"/>
            <a:satOff val="-30458"/>
            <a:lumOff val="21529"/>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5320" bIns="0" numCol="1" spcCol="1270" anchor="ctr" anchorCtr="0">
          <a:noAutofit/>
        </a:bodyPr>
        <a:lstStyle/>
        <a:p>
          <a:pPr marL="0" lvl="0" indent="0" algn="ctr" defTabSz="800100" rtl="0">
            <a:lnSpc>
              <a:spcPct val="90000"/>
            </a:lnSpc>
            <a:spcBef>
              <a:spcPct val="0"/>
            </a:spcBef>
            <a:spcAft>
              <a:spcPct val="35000"/>
            </a:spcAft>
            <a:buNone/>
          </a:pPr>
          <a:r>
            <a:rPr lang="en-US" sz="1800" kern="1200" baseline="0" dirty="0">
              <a:solidFill>
                <a:sysClr val="window" lastClr="FFFFFF"/>
              </a:solidFill>
              <a:latin typeface="Segoe UI"/>
              <a:ea typeface="+mn-ea"/>
              <a:cs typeface="+mn-cs"/>
            </a:rPr>
            <a:t>Personalization and localization</a:t>
          </a:r>
          <a:endParaRPr lang="fr-FR" sz="1800" kern="1200" dirty="0">
            <a:solidFill>
              <a:sysClr val="window" lastClr="FFFFFF"/>
            </a:solidFill>
            <a:latin typeface="Segoe UI"/>
            <a:ea typeface="+mn-ea"/>
            <a:cs typeface="+mn-cs"/>
          </a:endParaRPr>
        </a:p>
      </dsp:txBody>
      <dsp:txXfrm rot="5400000">
        <a:off x="5818659" y="1010320"/>
        <a:ext cx="1802820" cy="3030961"/>
      </dsp:txXfrm>
    </dsp:sp>
    <dsp:sp modelId="{1551363B-3CA7-47D0-BBE5-7C124591D736}">
      <dsp:nvSpPr>
        <dsp:cNvPr id="0" name=""/>
        <dsp:cNvSpPr/>
      </dsp:nvSpPr>
      <dsp:spPr>
        <a:xfrm rot="16200000">
          <a:off x="6132301" y="1624390"/>
          <a:ext cx="5051601" cy="1802820"/>
        </a:xfrm>
        <a:prstGeom prst="flowChartManualOperation">
          <a:avLst/>
        </a:prstGeom>
        <a:solidFill>
          <a:srgbClr val="0A5BBA">
            <a:shade val="80000"/>
            <a:hueOff val="608591"/>
            <a:satOff val="-40610"/>
            <a:lumOff val="2870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5320" bIns="0" numCol="1" spcCol="1270" anchor="ctr" anchorCtr="0">
          <a:noAutofit/>
        </a:bodyPr>
        <a:lstStyle/>
        <a:p>
          <a:pPr marL="0" lvl="0" indent="0" algn="ctr" defTabSz="800100" rtl="0">
            <a:lnSpc>
              <a:spcPct val="90000"/>
            </a:lnSpc>
            <a:spcBef>
              <a:spcPct val="0"/>
            </a:spcBef>
            <a:spcAft>
              <a:spcPct val="35000"/>
            </a:spcAft>
            <a:buNone/>
          </a:pPr>
          <a:r>
            <a:rPr lang="en-US" sz="1800" kern="1200" baseline="0" dirty="0">
              <a:solidFill>
                <a:sysClr val="window" lastClr="FFFFFF"/>
              </a:solidFill>
              <a:latin typeface="Segoe UI"/>
              <a:ea typeface="+mn-ea"/>
              <a:cs typeface="+mn-cs"/>
            </a:rPr>
            <a:t>Broadcast at scale, multicast, unicast</a:t>
          </a:r>
          <a:endParaRPr lang="fr-FR" sz="1800" kern="1200" dirty="0">
            <a:solidFill>
              <a:sysClr val="window" lastClr="FFFFFF"/>
            </a:solidFill>
            <a:latin typeface="Segoe UI"/>
            <a:ea typeface="+mn-ea"/>
            <a:cs typeface="+mn-cs"/>
          </a:endParaRPr>
        </a:p>
      </dsp:txBody>
      <dsp:txXfrm rot="5400000">
        <a:off x="7756691" y="1010320"/>
        <a:ext cx="1802820" cy="3030961"/>
      </dsp:txXfrm>
    </dsp:sp>
    <dsp:sp modelId="{B50C3812-3AA6-4D2E-8201-0FC8E8CD754D}">
      <dsp:nvSpPr>
        <dsp:cNvPr id="0" name=""/>
        <dsp:cNvSpPr/>
      </dsp:nvSpPr>
      <dsp:spPr>
        <a:xfrm rot="16200000">
          <a:off x="8070333" y="1624390"/>
          <a:ext cx="5051601" cy="1802820"/>
        </a:xfrm>
        <a:prstGeom prst="flowChartManualOperation">
          <a:avLst/>
        </a:prstGeom>
        <a:solidFill>
          <a:srgbClr val="0A5BBA">
            <a:shade val="80000"/>
            <a:hueOff val="760739"/>
            <a:satOff val="-50763"/>
            <a:lumOff val="35882"/>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5320" bIns="0" numCol="1" spcCol="1270" anchor="ctr" anchorCtr="0">
          <a:noAutofit/>
        </a:bodyPr>
        <a:lstStyle/>
        <a:p>
          <a:pPr marL="0" lvl="0" indent="0" algn="ctr" defTabSz="800100" rtl="0">
            <a:lnSpc>
              <a:spcPct val="90000"/>
            </a:lnSpc>
            <a:spcBef>
              <a:spcPct val="0"/>
            </a:spcBef>
            <a:spcAft>
              <a:spcPct val="35000"/>
            </a:spcAft>
            <a:buNone/>
          </a:pPr>
          <a:r>
            <a:rPr lang="en-US" sz="1800" kern="1200" baseline="0" dirty="0">
              <a:solidFill>
                <a:sysClr val="window" lastClr="FFFFFF"/>
              </a:solidFill>
              <a:latin typeface="Segoe UI"/>
              <a:ea typeface="+mn-ea"/>
              <a:cs typeface="+mn-cs"/>
            </a:rPr>
            <a:t>Telemetry</a:t>
          </a:r>
          <a:endParaRPr lang="fr-FR" sz="1800" kern="1200" dirty="0">
            <a:solidFill>
              <a:sysClr val="window" lastClr="FFFFFF"/>
            </a:solidFill>
            <a:latin typeface="Segoe UI"/>
            <a:ea typeface="+mn-ea"/>
            <a:cs typeface="+mn-cs"/>
          </a:endParaRPr>
        </a:p>
      </dsp:txBody>
      <dsp:txXfrm rot="5400000">
        <a:off x="9694723" y="1010320"/>
        <a:ext cx="1802820" cy="303096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ADCE-86D0-448A-B521-9A1A6260E5EE}">
      <dsp:nvSpPr>
        <dsp:cNvPr id="0" name=""/>
        <dsp:cNvSpPr/>
      </dsp:nvSpPr>
      <dsp:spPr>
        <a:xfrm>
          <a:off x="0" y="0"/>
          <a:ext cx="9508420" cy="1053775"/>
        </a:xfrm>
        <a:prstGeom prst="roundRect">
          <a:avLst>
            <a:gd name="adj" fmla="val 10000"/>
          </a:avLst>
        </a:prstGeom>
        <a:gradFill rotWithShape="0">
          <a:gsLst>
            <a:gs pos="0">
              <a:srgbClr val="15AEEF">
                <a:hueOff val="0"/>
                <a:satOff val="0"/>
                <a:lumOff val="0"/>
                <a:alphaOff val="0"/>
                <a:tint val="50000"/>
                <a:satMod val="300000"/>
              </a:srgbClr>
            </a:gs>
            <a:gs pos="35000">
              <a:srgbClr val="15AEEF">
                <a:hueOff val="0"/>
                <a:satOff val="0"/>
                <a:lumOff val="0"/>
                <a:alphaOff val="0"/>
                <a:tint val="37000"/>
                <a:satMod val="300000"/>
              </a:srgbClr>
            </a:gs>
            <a:gs pos="100000">
              <a:srgbClr val="15AEEF">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b="1" kern="1200" dirty="0">
              <a:solidFill>
                <a:schemeClr val="tx1"/>
              </a:solidFill>
              <a:latin typeface="Segoe UI"/>
              <a:ea typeface="+mn-ea"/>
              <a:cs typeface="+mn-cs"/>
            </a:rPr>
            <a:t>Step 1</a:t>
          </a:r>
          <a:r>
            <a:rPr lang="ru-RU" sz="2000" b="1" kern="1200" dirty="0">
              <a:solidFill>
                <a:schemeClr val="tx1"/>
              </a:solidFill>
              <a:latin typeface="Segoe UI"/>
              <a:ea typeface="+mn-ea"/>
              <a:cs typeface="+mn-cs"/>
            </a:rPr>
            <a:t>- </a:t>
          </a:r>
          <a:r>
            <a:rPr lang="en-US" sz="2000" b="1" kern="1200" dirty="0">
              <a:solidFill>
                <a:schemeClr val="tx1"/>
              </a:solidFill>
              <a:latin typeface="Segoe UI"/>
              <a:ea typeface="+mn-ea"/>
              <a:cs typeface="+mn-cs"/>
            </a:rPr>
            <a:t>Register a new app in the Windows Dev Store and enable Push notification for this app (retrieve MPNS SSID &amp; secret)</a:t>
          </a:r>
          <a:endParaRPr lang="fr-FR" sz="2000" b="1" kern="1200" dirty="0">
            <a:solidFill>
              <a:schemeClr val="tx1"/>
            </a:solidFill>
            <a:latin typeface="Segoe UI"/>
            <a:ea typeface="+mn-ea"/>
            <a:cs typeface="+mn-cs"/>
          </a:endParaRPr>
        </a:p>
      </dsp:txBody>
      <dsp:txXfrm>
        <a:off x="30864" y="30864"/>
        <a:ext cx="8282271" cy="992047"/>
      </dsp:txXfrm>
    </dsp:sp>
    <dsp:sp modelId="{4251A30A-EAA7-4CE7-9AEA-71B5A5A2B465}">
      <dsp:nvSpPr>
        <dsp:cNvPr id="0" name=""/>
        <dsp:cNvSpPr/>
      </dsp:nvSpPr>
      <dsp:spPr>
        <a:xfrm>
          <a:off x="796330" y="1245370"/>
          <a:ext cx="9508420" cy="1053775"/>
        </a:xfrm>
        <a:prstGeom prst="roundRect">
          <a:avLst>
            <a:gd name="adj" fmla="val 10000"/>
          </a:avLst>
        </a:prstGeom>
        <a:gradFill rotWithShape="0">
          <a:gsLst>
            <a:gs pos="0">
              <a:srgbClr val="0E715F">
                <a:hueOff val="0"/>
                <a:satOff val="0"/>
                <a:lumOff val="0"/>
                <a:alphaOff val="0"/>
                <a:tint val="50000"/>
                <a:satMod val="300000"/>
              </a:srgbClr>
            </a:gs>
            <a:gs pos="35000">
              <a:srgbClr val="0E715F">
                <a:hueOff val="0"/>
                <a:satOff val="0"/>
                <a:lumOff val="0"/>
                <a:alphaOff val="0"/>
                <a:tint val="37000"/>
                <a:satMod val="300000"/>
              </a:srgbClr>
            </a:gs>
            <a:gs pos="100000">
              <a:srgbClr val="0E715F">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b="1" kern="1200" dirty="0">
              <a:solidFill>
                <a:schemeClr val="tx1"/>
              </a:solidFill>
              <a:latin typeface="Segoe UI"/>
              <a:ea typeface="+mn-ea"/>
              <a:cs typeface="+mn-cs"/>
            </a:rPr>
            <a:t>Step 2</a:t>
          </a:r>
          <a:r>
            <a:rPr lang="ru-RU" sz="2000" b="1" kern="1200" dirty="0">
              <a:solidFill>
                <a:schemeClr val="tx1"/>
              </a:solidFill>
              <a:latin typeface="Segoe UI"/>
              <a:ea typeface="+mn-ea"/>
              <a:cs typeface="+mn-cs"/>
            </a:rPr>
            <a:t>- </a:t>
          </a:r>
          <a:r>
            <a:rPr lang="en-US" sz="2000" b="1" kern="1200" dirty="0">
              <a:solidFill>
                <a:schemeClr val="tx1"/>
              </a:solidFill>
              <a:latin typeface="Segoe UI"/>
              <a:ea typeface="+mn-ea"/>
              <a:cs typeface="+mn-cs"/>
            </a:rPr>
            <a:t>Create your app in Visual studio and associate it with the store</a:t>
          </a:r>
          <a:endParaRPr lang="fr-FR" sz="2000" b="1" kern="1200" dirty="0">
            <a:solidFill>
              <a:schemeClr val="tx1"/>
            </a:solidFill>
            <a:latin typeface="Segoe UI"/>
            <a:ea typeface="+mn-ea"/>
            <a:cs typeface="+mn-cs"/>
          </a:endParaRPr>
        </a:p>
      </dsp:txBody>
      <dsp:txXfrm>
        <a:off x="827194" y="1276234"/>
        <a:ext cx="7965408" cy="992047"/>
      </dsp:txXfrm>
    </dsp:sp>
    <dsp:sp modelId="{F3C32616-967C-4F3E-88A6-DF5DF2481811}">
      <dsp:nvSpPr>
        <dsp:cNvPr id="0" name=""/>
        <dsp:cNvSpPr/>
      </dsp:nvSpPr>
      <dsp:spPr>
        <a:xfrm>
          <a:off x="1580774" y="2490741"/>
          <a:ext cx="9508420" cy="1053775"/>
        </a:xfrm>
        <a:prstGeom prst="roundRect">
          <a:avLst>
            <a:gd name="adj" fmla="val 10000"/>
          </a:avLst>
        </a:prstGeom>
        <a:gradFill rotWithShape="0">
          <a:gsLst>
            <a:gs pos="0">
              <a:srgbClr val="129038">
                <a:hueOff val="0"/>
                <a:satOff val="0"/>
                <a:lumOff val="0"/>
                <a:alphaOff val="0"/>
                <a:tint val="50000"/>
                <a:satMod val="300000"/>
              </a:srgbClr>
            </a:gs>
            <a:gs pos="35000">
              <a:srgbClr val="129038">
                <a:hueOff val="0"/>
                <a:satOff val="0"/>
                <a:lumOff val="0"/>
                <a:alphaOff val="0"/>
                <a:tint val="37000"/>
                <a:satMod val="300000"/>
              </a:srgbClr>
            </a:gs>
            <a:gs pos="100000">
              <a:srgbClr val="129038">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b="1" kern="1200" dirty="0">
              <a:solidFill>
                <a:schemeClr val="tx1"/>
              </a:solidFill>
              <a:latin typeface="Segoe UI"/>
              <a:ea typeface="+mn-ea"/>
              <a:cs typeface="+mn-cs"/>
            </a:rPr>
            <a:t>Step 3</a:t>
          </a:r>
          <a:r>
            <a:rPr lang="ru-RU" sz="2000" b="1" kern="1200" dirty="0">
              <a:solidFill>
                <a:schemeClr val="tx1"/>
              </a:solidFill>
              <a:latin typeface="Segoe UI"/>
              <a:ea typeface="+mn-ea"/>
              <a:cs typeface="+mn-cs"/>
            </a:rPr>
            <a:t>- </a:t>
          </a:r>
          <a:r>
            <a:rPr lang="en-US" sz="2000" b="1" kern="1200" dirty="0">
              <a:solidFill>
                <a:schemeClr val="tx1"/>
              </a:solidFill>
              <a:latin typeface="Segoe UI"/>
              <a:ea typeface="+mn-ea"/>
              <a:cs typeface="+mn-cs"/>
            </a:rPr>
            <a:t>Create an Azure Notification hub service and enter your MPNS SSID &amp; secret</a:t>
          </a:r>
          <a:endParaRPr lang="fr-FR" sz="2000" b="1" kern="1200" dirty="0">
            <a:solidFill>
              <a:schemeClr val="tx1"/>
            </a:solidFill>
            <a:latin typeface="Segoe UI"/>
            <a:ea typeface="+mn-ea"/>
            <a:cs typeface="+mn-cs"/>
          </a:endParaRPr>
        </a:p>
      </dsp:txBody>
      <dsp:txXfrm>
        <a:off x="1611638" y="2521605"/>
        <a:ext cx="7977294" cy="992047"/>
      </dsp:txXfrm>
    </dsp:sp>
    <dsp:sp modelId="{ECB9B2AE-1F91-4796-9DE3-8DEF3592E7D7}">
      <dsp:nvSpPr>
        <dsp:cNvPr id="0" name=""/>
        <dsp:cNvSpPr/>
      </dsp:nvSpPr>
      <dsp:spPr>
        <a:xfrm>
          <a:off x="2377105" y="3736111"/>
          <a:ext cx="9508420" cy="1053775"/>
        </a:xfrm>
        <a:prstGeom prst="roundRect">
          <a:avLst>
            <a:gd name="adj" fmla="val 10000"/>
          </a:avLst>
        </a:prstGeom>
        <a:gradFill rotWithShape="0">
          <a:gsLst>
            <a:gs pos="0">
              <a:srgbClr val="0C6126">
                <a:hueOff val="0"/>
                <a:satOff val="0"/>
                <a:lumOff val="0"/>
                <a:alphaOff val="0"/>
                <a:tint val="50000"/>
                <a:satMod val="300000"/>
              </a:srgbClr>
            </a:gs>
            <a:gs pos="35000">
              <a:srgbClr val="0C6126">
                <a:hueOff val="0"/>
                <a:satOff val="0"/>
                <a:lumOff val="0"/>
                <a:alphaOff val="0"/>
                <a:tint val="37000"/>
                <a:satMod val="300000"/>
              </a:srgbClr>
            </a:gs>
            <a:gs pos="100000">
              <a:srgbClr val="0C6126">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b="1" kern="1200" dirty="0">
              <a:solidFill>
                <a:schemeClr val="tx1"/>
              </a:solidFill>
              <a:latin typeface="Segoe UI"/>
              <a:ea typeface="+mn-ea"/>
              <a:cs typeface="+mn-cs"/>
            </a:rPr>
            <a:t>Step 4</a:t>
          </a:r>
          <a:r>
            <a:rPr lang="ru-RU" sz="2000" b="1" kern="1200" dirty="0">
              <a:solidFill>
                <a:schemeClr val="tx1"/>
              </a:solidFill>
              <a:latin typeface="Segoe UI"/>
              <a:ea typeface="+mn-ea"/>
              <a:cs typeface="+mn-cs"/>
            </a:rPr>
            <a:t>- </a:t>
          </a:r>
          <a:r>
            <a:rPr lang="en-US" sz="2000" b="1" kern="1200" dirty="0">
              <a:solidFill>
                <a:schemeClr val="tx1"/>
              </a:solidFill>
              <a:latin typeface="Segoe UI"/>
              <a:ea typeface="+mn-ea"/>
              <a:cs typeface="+mn-cs"/>
            </a:rPr>
            <a:t>In Visual Studio, add </a:t>
          </a:r>
          <a:r>
            <a:rPr lang="en-US" sz="2000" b="1" kern="1200" dirty="0" err="1">
              <a:solidFill>
                <a:schemeClr val="tx1"/>
              </a:solidFill>
              <a:latin typeface="Segoe UI"/>
              <a:ea typeface="+mn-ea"/>
              <a:cs typeface="+mn-cs"/>
            </a:rPr>
            <a:t>WindowsAzure.Messaging.Managed</a:t>
          </a:r>
          <a:r>
            <a:rPr lang="en-US" sz="2000" b="1" kern="1200" dirty="0">
              <a:solidFill>
                <a:schemeClr val="tx1"/>
              </a:solidFill>
              <a:latin typeface="Segoe UI"/>
              <a:ea typeface="+mn-ea"/>
              <a:cs typeface="+mn-cs"/>
            </a:rPr>
            <a:t> </a:t>
          </a:r>
          <a:r>
            <a:rPr lang="en-US" sz="2000" b="1" kern="1200" dirty="0" err="1">
              <a:solidFill>
                <a:schemeClr val="tx1"/>
              </a:solidFill>
              <a:latin typeface="Segoe UI"/>
              <a:ea typeface="+mn-ea"/>
              <a:cs typeface="+mn-cs"/>
            </a:rPr>
            <a:t>nuget</a:t>
          </a:r>
          <a:r>
            <a:rPr lang="en-US" sz="2000" b="1" kern="1200" dirty="0">
              <a:solidFill>
                <a:schemeClr val="tx1"/>
              </a:solidFill>
              <a:latin typeface="Segoe UI"/>
              <a:ea typeface="+mn-ea"/>
              <a:cs typeface="+mn-cs"/>
            </a:rPr>
            <a:t> package. Develop your app.</a:t>
          </a:r>
          <a:endParaRPr lang="fr-FR" sz="2000" b="1" kern="1200" dirty="0">
            <a:solidFill>
              <a:schemeClr val="tx1"/>
            </a:solidFill>
            <a:latin typeface="Segoe UI"/>
            <a:ea typeface="+mn-ea"/>
            <a:cs typeface="+mn-cs"/>
          </a:endParaRPr>
        </a:p>
      </dsp:txBody>
      <dsp:txXfrm>
        <a:off x="2407969" y="3766975"/>
        <a:ext cx="7965408" cy="992047"/>
      </dsp:txXfrm>
    </dsp:sp>
    <dsp:sp modelId="{3CA3D4F4-9DC6-4BDC-A1F9-F52AB480CB73}">
      <dsp:nvSpPr>
        <dsp:cNvPr id="0" name=""/>
        <dsp:cNvSpPr/>
      </dsp:nvSpPr>
      <dsp:spPr>
        <a:xfrm>
          <a:off x="8823466" y="807095"/>
          <a:ext cx="684953" cy="684953"/>
        </a:xfrm>
        <a:prstGeom prst="downArrow">
          <a:avLst>
            <a:gd name="adj1" fmla="val 55000"/>
            <a:gd name="adj2" fmla="val 45000"/>
          </a:avLst>
        </a:prstGeom>
        <a:solidFill>
          <a:srgbClr val="15AEEF">
            <a:tint val="40000"/>
            <a:alpha val="90000"/>
            <a:hueOff val="0"/>
            <a:satOff val="0"/>
            <a:lumOff val="0"/>
            <a:alphaOff val="0"/>
          </a:srgbClr>
        </a:solidFill>
        <a:ln w="9525" cap="flat" cmpd="sng" algn="ctr">
          <a:solidFill>
            <a:srgbClr val="15AEEF">
              <a:tint val="40000"/>
              <a:alpha val="9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dirty="0">
            <a:solidFill>
              <a:srgbClr val="000000">
                <a:hueOff val="0"/>
                <a:satOff val="0"/>
                <a:lumOff val="0"/>
                <a:alphaOff val="0"/>
              </a:srgbClr>
            </a:solidFill>
            <a:latin typeface="Segoe UI"/>
            <a:ea typeface="+mn-ea"/>
            <a:cs typeface="+mn-cs"/>
          </a:endParaRPr>
        </a:p>
      </dsp:txBody>
      <dsp:txXfrm>
        <a:off x="8977580" y="807095"/>
        <a:ext cx="376725" cy="515427"/>
      </dsp:txXfrm>
    </dsp:sp>
    <dsp:sp modelId="{68015CDF-F92A-4920-A86E-333C31ABDEF5}">
      <dsp:nvSpPr>
        <dsp:cNvPr id="0" name=""/>
        <dsp:cNvSpPr/>
      </dsp:nvSpPr>
      <dsp:spPr>
        <a:xfrm>
          <a:off x="9619797" y="2052466"/>
          <a:ext cx="684953" cy="684953"/>
        </a:xfrm>
        <a:prstGeom prst="downArrow">
          <a:avLst>
            <a:gd name="adj1" fmla="val 55000"/>
            <a:gd name="adj2" fmla="val 45000"/>
          </a:avLst>
        </a:prstGeom>
        <a:solidFill>
          <a:srgbClr val="0E715F">
            <a:tint val="40000"/>
            <a:alpha val="90000"/>
            <a:hueOff val="0"/>
            <a:satOff val="0"/>
            <a:lumOff val="0"/>
            <a:alphaOff val="0"/>
          </a:srgbClr>
        </a:solidFill>
        <a:ln w="9525" cap="flat" cmpd="sng" algn="ctr">
          <a:solidFill>
            <a:srgbClr val="0E715F">
              <a:tint val="40000"/>
              <a:alpha val="9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dirty="0">
            <a:solidFill>
              <a:srgbClr val="000000">
                <a:hueOff val="0"/>
                <a:satOff val="0"/>
                <a:lumOff val="0"/>
                <a:alphaOff val="0"/>
              </a:srgbClr>
            </a:solidFill>
            <a:latin typeface="Segoe UI"/>
            <a:ea typeface="+mn-ea"/>
            <a:cs typeface="+mn-cs"/>
          </a:endParaRPr>
        </a:p>
      </dsp:txBody>
      <dsp:txXfrm>
        <a:off x="9773911" y="2052466"/>
        <a:ext cx="376725" cy="515427"/>
      </dsp:txXfrm>
    </dsp:sp>
    <dsp:sp modelId="{A95B9EE5-C06D-45E5-AEB3-A9D75A15596D}">
      <dsp:nvSpPr>
        <dsp:cNvPr id="0" name=""/>
        <dsp:cNvSpPr/>
      </dsp:nvSpPr>
      <dsp:spPr>
        <a:xfrm>
          <a:off x="10404241" y="3297837"/>
          <a:ext cx="684953" cy="684953"/>
        </a:xfrm>
        <a:prstGeom prst="downArrow">
          <a:avLst>
            <a:gd name="adj1" fmla="val 55000"/>
            <a:gd name="adj2" fmla="val 45000"/>
          </a:avLst>
        </a:prstGeom>
        <a:solidFill>
          <a:srgbClr val="129038">
            <a:tint val="40000"/>
            <a:alpha val="90000"/>
            <a:hueOff val="0"/>
            <a:satOff val="0"/>
            <a:lumOff val="0"/>
            <a:alphaOff val="0"/>
          </a:srgbClr>
        </a:solidFill>
        <a:ln w="9525" cap="flat" cmpd="sng" algn="ctr">
          <a:solidFill>
            <a:srgbClr val="129038">
              <a:tint val="40000"/>
              <a:alpha val="9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dirty="0">
            <a:solidFill>
              <a:srgbClr val="000000">
                <a:hueOff val="0"/>
                <a:satOff val="0"/>
                <a:lumOff val="0"/>
                <a:alphaOff val="0"/>
              </a:srgbClr>
            </a:solidFill>
            <a:latin typeface="Segoe UI"/>
            <a:ea typeface="+mn-ea"/>
            <a:cs typeface="+mn-cs"/>
          </a:endParaRPr>
        </a:p>
      </dsp:txBody>
      <dsp:txXfrm>
        <a:off x="10558355" y="3297837"/>
        <a:ext cx="376725" cy="51542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31-03-16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31-03-16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microsoft.com/en-us/store/apps/notifications-visualizer/9nblggh5xsl1"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blogs.msdn.com/b/tiles_and_toasts/archive/2015/06/30/adaptive-tile-templates-schema-and-documentation.aspx" TargetMode="External"/><Relationship Id="rId4" Type="http://schemas.openxmlformats.org/officeDocument/2006/relationships/hyperlink" Target="https://msdn.microsoft.com/en-us/library/windows/apps/xaml/mt186446.aspx"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sdn.microsoft.com/en-us/library/azure/jj927170.aspx"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msdn.microsoft.com/en-us/library/azure/jj927170.aspx"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azure.microsoft.com/en-us/documentation/articles/notification-hubs-windows-store-dotnet-get-started/" TargetMode="External"/><Relationship Id="rId3" Type="http://schemas.openxmlformats.org/officeDocument/2006/relationships/hyperlink" Target="https://azure.microsoft.com/en-us/documentation/articles/notification-hubs-windows-store-dotnet-get-started/#prerequisites" TargetMode="External"/><Relationship Id="rId7" Type="http://schemas.openxmlformats.org/officeDocument/2006/relationships/hyperlink" Target="https://azure.microsoft.com/en-us/documentation/articles/notification-hubs-windows-store-dotnet-get-started/#send-notifications"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azure.microsoft.com/en-us/documentation/articles/notification-hubs-windows-store-dotnet-get-started/#connect-your-app-to-the-notification-hub" TargetMode="External"/><Relationship Id="rId5" Type="http://schemas.openxmlformats.org/officeDocument/2006/relationships/hyperlink" Target="https://azure.microsoft.com/en-us/documentation/articles/notification-hubs-windows-store-dotnet-get-started/#configure-your-notification-hub" TargetMode="External"/><Relationship Id="rId4" Type="http://schemas.openxmlformats.org/officeDocument/2006/relationships/hyperlink" Target="https://azure.microsoft.com/en-us/documentation/articles/notification-hubs-windows-store-dotnet-get-started/#register-your-app-for-the-windows-store"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zure.microsoft.com/en-us/documentation/articles/notification-hubs-windows-store-dotnet-get-started/"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msdn.microsoft.com/en-us/library/azure/dn530747.aspx"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msdn.microsoft.com/en-us/library/azure/dn530749.aspx?cs-save-lang=1&amp;cs-lang=csharp#code-snippet-1" TargetMode="External"/><Relationship Id="rId5" Type="http://schemas.openxmlformats.org/officeDocument/2006/relationships/hyperlink" Target="https://msdn.microsoft.com/en-us/library/azure/dn223264.aspx" TargetMode="External"/><Relationship Id="rId4" Type="http://schemas.openxmlformats.org/officeDocument/2006/relationships/hyperlink" Target="https://msdn.microsoft.com/en-us/library/azure/microsoft.servicebus.notifications.notificationhubclient.aspx"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6A1D164-B33D-4403-8B09-EB3C0309BC7D}" type="datetime1">
              <a:rPr lang="en-US" smtClean="0"/>
              <a:t>31-03-16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21097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pPr lvl="0"/>
            <a:r>
              <a:rPr lang="en-US" dirty="0">
                <a:solidFill>
                  <a:srgbClr val="FF0000"/>
                </a:solidFill>
              </a:rPr>
              <a:t>Legacy Windows 8.1 &gt; Static catalog with differences between Windows Phone and Windows computer</a:t>
            </a:r>
          </a:p>
          <a:p>
            <a:pPr lvl="0"/>
            <a:r>
              <a:rPr lang="en-US" dirty="0"/>
              <a:t>Windows 10 = There is no longer any difference between Windows Phone and Windows computer with adaptive tile templates</a:t>
            </a:r>
          </a:p>
          <a:p>
            <a:pPr lvl="0"/>
            <a:r>
              <a:rPr lang="en-US" dirty="0"/>
              <a:t>Except </a:t>
            </a:r>
            <a:r>
              <a:rPr lang="en-US" b="1" dirty="0"/>
              <a:t>large</a:t>
            </a:r>
            <a:r>
              <a:rPr lang="en-US" dirty="0"/>
              <a:t> tile is not available on Windows Phone from now. </a:t>
            </a:r>
          </a:p>
          <a:p>
            <a:pPr lvl="0"/>
            <a:endParaRPr lang="en-US" dirty="0"/>
          </a:p>
          <a:p>
            <a:pPr marL="0" lvl="0" indent="0">
              <a:buNone/>
            </a:pPr>
            <a:r>
              <a:rPr lang="en-US" dirty="0"/>
              <a:t>DEMO: show the legacy</a:t>
            </a:r>
            <a:r>
              <a:rPr lang="en-US" baseline="0" dirty="0"/>
              <a:t> </a:t>
            </a:r>
            <a:r>
              <a:rPr lang="en-US" dirty="0"/>
              <a:t>tile template catalog - https://msdn.microsoft.com/en-us/library/windows/apps/hh761491.aspx </a:t>
            </a:r>
          </a:p>
          <a:p>
            <a:pPr marL="0" lvl="0" indent="0">
              <a:buNone/>
            </a:pPr>
            <a:r>
              <a:rPr lang="en-US" dirty="0"/>
              <a:t>https://msdn.microsoft.com/EN-US/library/windows/apps/windows.ui.notifications.tiletemplatetype.aspx</a:t>
            </a:r>
          </a:p>
        </p:txBody>
      </p:sp>
      <p:sp>
        <p:nvSpPr>
          <p:cNvPr id="8" name="Slide Number Placeholder 7"/>
          <p:cNvSpPr>
            <a:spLocks noGrp="1"/>
          </p:cNvSpPr>
          <p:nvPr>
            <p:ph type="sldNum" sz="quarter" idx="10"/>
          </p:nvPr>
        </p:nvSpPr>
        <p:spPr/>
        <p:txBody>
          <a:bodyPr/>
          <a:lstStyle/>
          <a:p>
            <a:fld id="{DF4359D6-C14A-40BC-B5B4-A25440D91AC7}" type="slidenum">
              <a:rPr lang="en-US" smtClean="0"/>
              <a:pPr/>
              <a:t>10</a:t>
            </a:fld>
            <a:endParaRPr lang="en-US" dirty="0"/>
          </a:p>
        </p:txBody>
      </p:sp>
      <p:sp>
        <p:nvSpPr>
          <p:cNvPr id="5" name="Rectangle 4"/>
          <p:cNvSpPr/>
          <p:nvPr/>
        </p:nvSpPr>
        <p:spPr>
          <a:xfrm>
            <a:off x="-2790952" y="3876994"/>
            <a:ext cx="3175000" cy="1323439"/>
          </a:xfrm>
          <a:prstGeom prst="rect">
            <a:avLst/>
          </a:prstGeom>
          <a:solidFill>
            <a:srgbClr val="FCD5B5"/>
          </a:solidFill>
          <a:effectLst>
            <a:outerShdw blurRad="190500" dist="76200" dir="2700000" algn="tl">
              <a:srgbClr val="646464"/>
            </a:outerShdw>
          </a:effectLst>
        </p:spPr>
        <p:txBody>
          <a:bodyPr>
            <a:spAutoFit/>
          </a:bodyPr>
          <a:lstStyle/>
          <a:p>
            <a:r>
              <a:rPr lang="en-US" sz="1100" dirty="0"/>
              <a:t>[EDITOR] Deepankar Panda (Spectrum Consultants India Pvt):</a:t>
            </a:r>
          </a:p>
          <a:p>
            <a:r>
              <a:rPr lang="en-US" sz="1100" i="1" dirty="0"/>
              <a:t>12 October 2015
</a:t>
            </a:r>
            <a:r>
              <a:rPr lang="en-US" sz="1100" dirty="0"/>
              <a:t>Kindly validate the change.</a:t>
            </a:r>
            <a:br>
              <a:rPr lang="en-US" sz="1100" dirty="0"/>
            </a:br>
            <a:r>
              <a:rPr lang="en-US" sz="1100" dirty="0"/>
              <a:t>Original: “Legacy = 8.1 &gt; static catalog with differences between Phone and Win”</a:t>
            </a:r>
          </a:p>
        </p:txBody>
      </p:sp>
    </p:spTree>
    <p:extLst>
      <p:ext uri="{BB962C8B-B14F-4D97-AF65-F5344CB8AC3E}">
        <p14:creationId xmlns:p14="http://schemas.microsoft.com/office/powerpoint/2010/main" val="3165959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pPr lvl="0"/>
            <a:r>
              <a:rPr lang="en-US" dirty="0"/>
              <a:t>Only set the tile size once, but as you can see there are different ‘Medium’ tiles as the screen density changes.</a:t>
            </a:r>
          </a:p>
          <a:p>
            <a:pPr lvl="0"/>
            <a:r>
              <a:rPr lang="en-US" dirty="0"/>
              <a:t>Pick pre-defined style, but it is passed as a ‘hint’ to the device, which says to the device </a:t>
            </a:r>
            <a:r>
              <a:rPr lang="en-US" i="1" dirty="0"/>
              <a:t>if you support this, do it</a:t>
            </a:r>
            <a:r>
              <a:rPr lang="en-US" dirty="0"/>
              <a:t>, if not, do what makes sense on this device family.</a:t>
            </a:r>
          </a:p>
          <a:p>
            <a:pPr lvl="0"/>
            <a:r>
              <a:rPr lang="en-US" dirty="0"/>
              <a:t>Groups means different things – If you have a group of things, in the above case, an email sender and body preview, do not show them as separate unless there is space to do so; show/hide information in the same group.</a:t>
            </a:r>
          </a:p>
          <a:p>
            <a:pPr lvl="0"/>
            <a:r>
              <a:rPr lang="en-US" dirty="0"/>
              <a:t>They also may be thought of as columns, and if things do not fit, they just do not appear.</a:t>
            </a:r>
          </a:p>
        </p:txBody>
      </p:sp>
      <p:sp>
        <p:nvSpPr>
          <p:cNvPr id="5" name="Slide Number Placeholder 4"/>
          <p:cNvSpPr>
            <a:spLocks noGrp="1"/>
          </p:cNvSpPr>
          <p:nvPr>
            <p:ph type="sldNum" sz="quarter" idx="10"/>
          </p:nvPr>
        </p:nvSpPr>
        <p:spPr/>
        <p:txBody>
          <a:bodyPr/>
          <a:lstStyle/>
          <a:p>
            <a:fld id="{DF4359D6-C14A-40BC-B5B4-A25440D91AC7}" type="slidenum">
              <a:rPr lang="en-US" smtClean="0"/>
              <a:pPr/>
              <a:t>11</a:t>
            </a:fld>
            <a:endParaRPr lang="en-US" dirty="0"/>
          </a:p>
        </p:txBody>
      </p:sp>
    </p:spTree>
    <p:extLst>
      <p:ext uri="{BB962C8B-B14F-4D97-AF65-F5344CB8AC3E}">
        <p14:creationId xmlns:p14="http://schemas.microsoft.com/office/powerpoint/2010/main" val="3352583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pPr lvl="0"/>
            <a:r>
              <a:rPr lang="en-US" dirty="0"/>
              <a:t>Multiple images can be added to a tile. </a:t>
            </a:r>
          </a:p>
          <a:p>
            <a:pPr lvl="0"/>
            <a:r>
              <a:rPr lang="en-US" dirty="0"/>
              <a:t>A call directly to the internet to get the tile photo in Windows 10.</a:t>
            </a:r>
          </a:p>
          <a:p>
            <a:pPr lvl="0"/>
            <a:r>
              <a:rPr lang="en-US" dirty="0"/>
              <a:t>You can now wrap text with a single line.</a:t>
            </a:r>
          </a:p>
        </p:txBody>
      </p:sp>
      <p:sp>
        <p:nvSpPr>
          <p:cNvPr id="5" name="Slide Number Placeholder 4"/>
          <p:cNvSpPr>
            <a:spLocks noGrp="1"/>
          </p:cNvSpPr>
          <p:nvPr>
            <p:ph type="sldNum" sz="quarter" idx="10"/>
          </p:nvPr>
        </p:nvSpPr>
        <p:spPr/>
        <p:txBody>
          <a:bodyPr/>
          <a:lstStyle/>
          <a:p>
            <a:fld id="{DF4359D6-C14A-40BC-B5B4-A25440D91AC7}" type="slidenum">
              <a:rPr lang="en-US" smtClean="0"/>
              <a:pPr/>
              <a:t>12</a:t>
            </a:fld>
            <a:endParaRPr lang="en-US" dirty="0"/>
          </a:p>
        </p:txBody>
      </p:sp>
    </p:spTree>
    <p:extLst>
      <p:ext uri="{BB962C8B-B14F-4D97-AF65-F5344CB8AC3E}">
        <p14:creationId xmlns:p14="http://schemas.microsoft.com/office/powerpoint/2010/main" val="1458238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pPr lvl="0"/>
            <a:r>
              <a:rPr lang="en-US" dirty="0"/>
              <a:t>Live is really the cool part of using Windows. </a:t>
            </a:r>
          </a:p>
          <a:p>
            <a:pPr lvl="0"/>
            <a:r>
              <a:rPr lang="en-US" dirty="0"/>
              <a:t>Three states:</a:t>
            </a:r>
          </a:p>
          <a:p>
            <a:pPr lvl="1"/>
            <a:r>
              <a:rPr lang="en-US" dirty="0"/>
              <a:t>Basic = When the app is installed using static assets </a:t>
            </a:r>
          </a:p>
          <a:p>
            <a:pPr lvl="1"/>
            <a:r>
              <a:rPr lang="en-US" dirty="0"/>
              <a:t>Semi-live = Badge to update the information </a:t>
            </a:r>
          </a:p>
          <a:p>
            <a:pPr lvl="1"/>
            <a:r>
              <a:rPr lang="en-US" dirty="0"/>
              <a:t>Live = Full fledge text and image</a:t>
            </a:r>
          </a:p>
        </p:txBody>
      </p:sp>
      <p:sp>
        <p:nvSpPr>
          <p:cNvPr id="5" name="Slide Number Placeholder 4"/>
          <p:cNvSpPr>
            <a:spLocks noGrp="1"/>
          </p:cNvSpPr>
          <p:nvPr>
            <p:ph type="sldNum" sz="quarter" idx="10"/>
          </p:nvPr>
        </p:nvSpPr>
        <p:spPr/>
        <p:txBody>
          <a:bodyPr/>
          <a:lstStyle/>
          <a:p>
            <a:fld id="{DF4359D6-C14A-40BC-B5B4-A25440D91AC7}" type="slidenum">
              <a:rPr lang="en-US" smtClean="0"/>
              <a:pPr/>
              <a:t>13</a:t>
            </a:fld>
            <a:endParaRPr lang="en-US" dirty="0"/>
          </a:p>
        </p:txBody>
      </p:sp>
    </p:spTree>
    <p:extLst>
      <p:ext uri="{BB962C8B-B14F-4D97-AF65-F5344CB8AC3E}">
        <p14:creationId xmlns:p14="http://schemas.microsoft.com/office/powerpoint/2010/main" val="358112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pPr lvl="0"/>
            <a:r>
              <a:rPr lang="en-US" b="1" dirty="0"/>
              <a:t>Basic</a:t>
            </a:r>
            <a:r>
              <a:rPr lang="en-US" dirty="0"/>
              <a:t>: From the manifest</a:t>
            </a:r>
          </a:p>
          <a:p>
            <a:pPr lvl="0"/>
            <a:r>
              <a:rPr lang="en-US" b="1" dirty="0"/>
              <a:t>Semi Live </a:t>
            </a:r>
            <a:r>
              <a:rPr lang="en-US" dirty="0"/>
              <a:t>has a live badge, for displaying emails in this case. It could also be missed calls, current temperature, etc.</a:t>
            </a:r>
          </a:p>
          <a:p>
            <a:pPr lvl="0"/>
            <a:r>
              <a:rPr lang="en-US" b="1" dirty="0"/>
              <a:t>Live State </a:t>
            </a:r>
            <a:r>
              <a:rPr lang="en-US" dirty="0"/>
              <a:t>adds the </a:t>
            </a:r>
            <a:r>
              <a:rPr lang="en-US" b="1" dirty="0"/>
              <a:t>content</a:t>
            </a:r>
            <a:r>
              <a:rPr lang="en-US" dirty="0"/>
              <a:t> layer that adds much of the functionality available to developers.</a:t>
            </a:r>
          </a:p>
        </p:txBody>
      </p:sp>
      <p:sp>
        <p:nvSpPr>
          <p:cNvPr id="5" name="Slide Number Placeholder 4"/>
          <p:cNvSpPr>
            <a:spLocks noGrp="1"/>
          </p:cNvSpPr>
          <p:nvPr>
            <p:ph type="sldNum" sz="quarter" idx="10"/>
          </p:nvPr>
        </p:nvSpPr>
        <p:spPr/>
        <p:txBody>
          <a:bodyPr/>
          <a:lstStyle/>
          <a:p>
            <a:fld id="{DF4359D6-C14A-40BC-B5B4-A25440D91AC7}" type="slidenum">
              <a:rPr lang="en-US" smtClean="0"/>
              <a:pPr/>
              <a:t>14</a:t>
            </a:fld>
            <a:endParaRPr lang="en-US" dirty="0"/>
          </a:p>
        </p:txBody>
      </p:sp>
    </p:spTree>
    <p:extLst>
      <p:ext uri="{BB962C8B-B14F-4D97-AF65-F5344CB8AC3E}">
        <p14:creationId xmlns:p14="http://schemas.microsoft.com/office/powerpoint/2010/main" val="1295768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0" dirty="0"/>
              <a:t>The demo app is no more working </a:t>
            </a:r>
            <a:r>
              <a:rPr lang="en-US" b="0" dirty="0">
                <a:sym typeface="Wingdings" panose="05000000000000000000" pitchFamily="2" charset="2"/>
              </a:rPr>
              <a:t> need to install</a:t>
            </a:r>
            <a:r>
              <a:rPr lang="en-US" b="0" baseline="0" dirty="0">
                <a:sym typeface="Wingdings" panose="05000000000000000000" pitchFamily="2" charset="2"/>
              </a:rPr>
              <a:t> it from the Store: </a:t>
            </a:r>
            <a:r>
              <a:rPr lang="en-GB" sz="10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https://www.microsoft.com/en-us/store/apps/notifications-visualizer/9nblggh5xsl1</a:t>
            </a:r>
            <a:endParaRPr lang="en-US" b="0" baseline="0" dirty="0">
              <a:sym typeface="Wingdings" panose="05000000000000000000" pitchFamily="2" charset="2"/>
            </a:endParaRPr>
          </a:p>
          <a:p>
            <a:pPr marL="0" indent="0">
              <a:buNone/>
            </a:pPr>
            <a:endParaRPr lang="en-GB" b="0" dirty="0"/>
          </a:p>
          <a:p>
            <a:pPr marL="0" indent="0">
              <a:buNone/>
            </a:pPr>
            <a:r>
              <a:rPr lang="en-GB" b="1" dirty="0"/>
              <a:t>Speaker Notes: </a:t>
            </a:r>
            <a:endParaRPr lang="en-US" dirty="0"/>
          </a:p>
          <a:p>
            <a:pPr lvl="0"/>
            <a:r>
              <a:rPr lang="en-GB" dirty="0"/>
              <a:t>TODO: Check demo done at 16:12 in //Build/2-762</a:t>
            </a:r>
            <a:endParaRPr lang="en-US" dirty="0"/>
          </a:p>
          <a:p>
            <a:pPr lvl="0"/>
            <a:r>
              <a:rPr lang="en-GB" dirty="0"/>
              <a:t>Use the Tile Template Visualizer</a:t>
            </a:r>
            <a:endParaRPr lang="en-US" dirty="0"/>
          </a:p>
          <a:p>
            <a:pPr lvl="0"/>
            <a:r>
              <a:rPr lang="en-GB" dirty="0"/>
              <a:t>Select a payload from the combo and “Pin tile to Start” four times to see the result on the Start menu for the four sizes.</a:t>
            </a:r>
            <a:endParaRPr lang="en-US" dirty="0"/>
          </a:p>
          <a:p>
            <a:pPr lvl="0"/>
            <a:r>
              <a:rPr lang="en-GB" dirty="0"/>
              <a:t>Change the Device from the combo on the upper-right of the page and also the density.</a:t>
            </a:r>
            <a:endParaRPr lang="en-US" dirty="0"/>
          </a:p>
          <a:p>
            <a:pPr lvl="0"/>
            <a:r>
              <a:rPr lang="en-GB" b="1" dirty="0"/>
              <a:t>Calendar.xml</a:t>
            </a:r>
            <a:endParaRPr lang="en-US" dirty="0"/>
          </a:p>
          <a:p>
            <a:pPr lvl="1"/>
            <a:r>
              <a:rPr lang="en-GB" dirty="0"/>
              <a:t>Different templates (TileSmall/TileMedium/…)</a:t>
            </a:r>
            <a:endParaRPr lang="en-US" dirty="0"/>
          </a:p>
          <a:p>
            <a:pPr lvl="1"/>
            <a:r>
              <a:rPr lang="en-GB" dirty="0"/>
              <a:t>Text with hint-wrap and hint-style</a:t>
            </a:r>
            <a:endParaRPr lang="en-US" dirty="0"/>
          </a:p>
          <a:p>
            <a:pPr lvl="1"/>
            <a:r>
              <a:rPr lang="en-GB" dirty="0"/>
              <a:t>Branding </a:t>
            </a:r>
            <a:endParaRPr lang="en-US" dirty="0"/>
          </a:p>
          <a:p>
            <a:pPr lvl="0"/>
            <a:r>
              <a:rPr lang="en-GB" b="1" dirty="0"/>
              <a:t>Mail.xml</a:t>
            </a:r>
            <a:endParaRPr lang="en-US" dirty="0"/>
          </a:p>
          <a:p>
            <a:pPr lvl="1"/>
            <a:r>
              <a:rPr lang="en-GB" dirty="0"/>
              <a:t>Groups that are shown or hidden together.</a:t>
            </a:r>
            <a:endParaRPr lang="en-US" dirty="0"/>
          </a:p>
          <a:p>
            <a:pPr lvl="1"/>
            <a:r>
              <a:rPr lang="en-GB" dirty="0"/>
              <a:t>Example: Email from Steve Bosniak appears on the large tile but not on the Wide. </a:t>
            </a:r>
            <a:endParaRPr lang="en-US" dirty="0"/>
          </a:p>
          <a:p>
            <a:pPr lvl="0"/>
            <a:r>
              <a:rPr lang="en-GB" b="1" dirty="0"/>
              <a:t>Weather.xml</a:t>
            </a:r>
            <a:endParaRPr lang="en-US" dirty="0"/>
          </a:p>
          <a:p>
            <a:pPr lvl="1"/>
            <a:r>
              <a:rPr lang="en-GB" dirty="0"/>
              <a:t>Images as background</a:t>
            </a:r>
            <a:endParaRPr lang="en-US" dirty="0"/>
          </a:p>
          <a:p>
            <a:pPr lvl="1"/>
            <a:r>
              <a:rPr lang="en-GB" dirty="0"/>
              <a:t>Columns are obtained by groups and subgroups.</a:t>
            </a:r>
            <a:endParaRPr lang="en-US" dirty="0"/>
          </a:p>
          <a:p>
            <a:pPr lvl="0"/>
            <a:r>
              <a:rPr lang="en-GB" b="1" dirty="0"/>
              <a:t>Hipstame.xml</a:t>
            </a:r>
            <a:endParaRPr lang="en-US" dirty="0"/>
          </a:p>
          <a:p>
            <a:pPr lvl="1"/>
            <a:r>
              <a:rPr lang="en-GB" dirty="0"/>
              <a:t>More complicated with placement for image</a:t>
            </a:r>
            <a:endParaRPr lang="en-US" dirty="0"/>
          </a:p>
          <a:p>
            <a:endParaRPr lang="en-US" dirty="0"/>
          </a:p>
          <a:p>
            <a:r>
              <a:rPr lang="en-GB" dirty="0"/>
              <a:t>If Tile Template Visualizer does not work, see: </a:t>
            </a:r>
            <a:r>
              <a:rPr lang="fr-FR" b="1" dirty="0"/>
              <a:t>Adaptive tiles schema </a:t>
            </a:r>
            <a:r>
              <a:rPr lang="fr-FR" dirty="0"/>
              <a:t>- </a:t>
            </a:r>
            <a:r>
              <a:rPr lang="fr-FR" u="sng" dirty="0">
                <a:hlinkClick r:id="rId4"/>
              </a:rPr>
              <a:t>https://msdn.microsoft.com/en-us/library/windows/apps/xaml/mt186446.aspx</a:t>
            </a:r>
          </a:p>
          <a:p>
            <a:pPr marL="173028" lvl="1" indent="0">
              <a:buNone/>
            </a:pPr>
            <a:r>
              <a:rPr lang="en-GB" dirty="0"/>
              <a:t>and </a:t>
            </a:r>
            <a:r>
              <a:rPr lang="en-GB" u="sng" dirty="0">
                <a:hlinkClick r:id="rId5"/>
              </a:rPr>
              <a:t>http://blogs.msdn.com/b/tiles_and_toasts/archive/2015/06/30/adaptive-tile-templates-schema-and-documentation.aspx</a:t>
            </a:r>
            <a:endParaRPr lang="en-US" dirty="0"/>
          </a:p>
        </p:txBody>
      </p:sp>
      <p:sp>
        <p:nvSpPr>
          <p:cNvPr id="10" name="Slide Image Placeholder 9"/>
          <p:cNvSpPr>
            <a:spLocks noGrp="1" noRot="1" noChangeAspect="1"/>
          </p:cNvSpPr>
          <p:nvPr>
            <p:ph type="sldImg"/>
          </p:nvPr>
        </p:nvSpPr>
        <p:spPr>
          <a:xfrm>
            <a:off x="384175" y="485775"/>
            <a:ext cx="6096000" cy="3429000"/>
          </a:xfrm>
        </p:spPr>
      </p:sp>
      <p:sp>
        <p:nvSpPr>
          <p:cNvPr id="2" name="Slide Number Placeholder 1"/>
          <p:cNvSpPr>
            <a:spLocks noGrp="1"/>
          </p:cNvSpPr>
          <p:nvPr>
            <p:ph type="sldNum" sz="quarter" idx="10"/>
          </p:nvPr>
        </p:nvSpPr>
        <p:spPr/>
        <p:txBody>
          <a:bodyPr/>
          <a:lstStyle/>
          <a:p>
            <a:fld id="{DF4359D6-C14A-40BC-B5B4-A25440D91AC7}" type="slidenum">
              <a:rPr lang="en-US" smtClean="0"/>
              <a:pPr/>
              <a:t>15</a:t>
            </a:fld>
            <a:endParaRPr lang="en-US" dirty="0"/>
          </a:p>
        </p:txBody>
      </p:sp>
    </p:spTree>
    <p:extLst>
      <p:ext uri="{BB962C8B-B14F-4D97-AF65-F5344CB8AC3E}">
        <p14:creationId xmlns:p14="http://schemas.microsoft.com/office/powerpoint/2010/main" val="3859557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pPr lvl="0"/>
            <a:r>
              <a:rPr lang="en-US" dirty="0"/>
              <a:t>An Alarm is a special scheduled toast that system knows how to make, but you can customize it.</a:t>
            </a:r>
          </a:p>
          <a:p>
            <a:pPr lvl="0"/>
            <a:r>
              <a:rPr lang="en-US" dirty="0"/>
              <a:t>Reminder is built off of an interaction.</a:t>
            </a:r>
          </a:p>
          <a:p>
            <a:pPr lvl="0"/>
            <a:r>
              <a:rPr lang="en-US" dirty="0"/>
              <a:t>Incoming call is really a full-screen toast experience, which is what you would probably want for an incoming call.</a:t>
            </a:r>
          </a:p>
          <a:p>
            <a:pPr lvl="1"/>
            <a:r>
              <a:rPr lang="en-US" dirty="0"/>
              <a:t>On desktop maybe it does not take up the whole screen.</a:t>
            </a:r>
          </a:p>
        </p:txBody>
      </p:sp>
      <p:sp>
        <p:nvSpPr>
          <p:cNvPr id="8" name="Slide Number Placeholder 7"/>
          <p:cNvSpPr>
            <a:spLocks noGrp="1"/>
          </p:cNvSpPr>
          <p:nvPr>
            <p:ph type="sldNum" sz="quarter" idx="10"/>
          </p:nvPr>
        </p:nvSpPr>
        <p:spPr/>
        <p:txBody>
          <a:bodyPr/>
          <a:lstStyle/>
          <a:p>
            <a:fld id="{DF4359D6-C14A-40BC-B5B4-A25440D91AC7}" type="slidenum">
              <a:rPr lang="en-US" smtClean="0"/>
              <a:pPr/>
              <a:t>16</a:t>
            </a:fld>
            <a:endParaRPr lang="en-US" dirty="0"/>
          </a:p>
        </p:txBody>
      </p:sp>
    </p:spTree>
    <p:extLst>
      <p:ext uri="{BB962C8B-B14F-4D97-AF65-F5344CB8AC3E}">
        <p14:creationId xmlns:p14="http://schemas.microsoft.com/office/powerpoint/2010/main" val="2561640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pPr marL="0" indent="0">
              <a:buNone/>
            </a:pPr>
            <a:r>
              <a:rPr lang="en-US" dirty="0"/>
              <a:t>Similar as the adaptive tiles, there are adaptive toasts. </a:t>
            </a:r>
          </a:p>
          <a:p>
            <a:endParaRPr lang="en-US" dirty="0"/>
          </a:p>
          <a:p>
            <a:r>
              <a:rPr lang="en-US" b="1" dirty="0">
                <a:solidFill>
                  <a:srgbClr val="FF0000"/>
                </a:solidFill>
              </a:rPr>
              <a:t>Legacy Templates</a:t>
            </a:r>
            <a:br>
              <a:rPr lang="en-US" dirty="0">
                <a:solidFill>
                  <a:srgbClr val="FF0000"/>
                </a:solidFill>
              </a:rPr>
            </a:br>
            <a:r>
              <a:rPr lang="en-US" dirty="0">
                <a:solidFill>
                  <a:srgbClr val="FF0000"/>
                </a:solidFill>
              </a:rPr>
              <a:t>If there is a template that already meets your needs perfectly, feel free to use the legacy template catalog. There are eight different templates available for use and previously Windows only template features, like inline images, are now fully working on Windows Phone. </a:t>
            </a:r>
          </a:p>
          <a:p>
            <a:endParaRPr lang="en-US" dirty="0">
              <a:solidFill>
                <a:srgbClr val="FF0000"/>
              </a:solidFill>
            </a:endParaRPr>
          </a:p>
          <a:p>
            <a:r>
              <a:rPr lang="en-US" b="1" dirty="0">
                <a:solidFill>
                  <a:srgbClr val="FF0000"/>
                </a:solidFill>
              </a:rPr>
              <a:t>Adaptive and Interactive Toast Template (Windows App)</a:t>
            </a:r>
            <a:br>
              <a:rPr lang="en-US" b="1" dirty="0">
                <a:solidFill>
                  <a:srgbClr val="FF0000"/>
                </a:solidFill>
              </a:rPr>
            </a:br>
            <a:r>
              <a:rPr lang="en-US" dirty="0">
                <a:solidFill>
                  <a:srgbClr val="FF0000"/>
                </a:solidFill>
              </a:rPr>
              <a:t>The adaptive toast template is our most flexible toast we have ever had. This template allows you to put the content you want on the toast, how you want it, and have it work across all of Windows phone, tablet, and computers. It allows you to add interactivity to quickly reply to a message, accept an invite, like something on a social network, or snooze an alarm. </a:t>
            </a:r>
          </a:p>
        </p:txBody>
      </p:sp>
      <p:sp>
        <p:nvSpPr>
          <p:cNvPr id="8" name="Slide Number Placeholder 7"/>
          <p:cNvSpPr>
            <a:spLocks noGrp="1"/>
          </p:cNvSpPr>
          <p:nvPr>
            <p:ph type="sldNum" sz="quarter" idx="10"/>
          </p:nvPr>
        </p:nvSpPr>
        <p:spPr/>
        <p:txBody>
          <a:bodyPr/>
          <a:lstStyle/>
          <a:p>
            <a:fld id="{DF4359D6-C14A-40BC-B5B4-A25440D91AC7}" type="slidenum">
              <a:rPr lang="en-US" smtClean="0"/>
              <a:pPr/>
              <a:t>17</a:t>
            </a:fld>
            <a:endParaRPr lang="en-US" dirty="0"/>
          </a:p>
        </p:txBody>
      </p:sp>
      <p:sp>
        <p:nvSpPr>
          <p:cNvPr id="5" name="Rectangle 4"/>
          <p:cNvSpPr/>
          <p:nvPr/>
        </p:nvSpPr>
        <p:spPr>
          <a:xfrm>
            <a:off x="-2790952" y="3913188"/>
            <a:ext cx="3175000" cy="1277273"/>
          </a:xfrm>
          <a:prstGeom prst="rect">
            <a:avLst/>
          </a:prstGeom>
          <a:solidFill>
            <a:srgbClr val="FCD5B5"/>
          </a:solidFill>
          <a:effectLst>
            <a:outerShdw blurRad="190500" dist="76200" dir="2700000" algn="tl">
              <a:srgbClr val="646464"/>
            </a:outerShdw>
          </a:effectLst>
        </p:spPr>
        <p:txBody>
          <a:bodyPr>
            <a:spAutoFit/>
          </a:bodyPr>
          <a:lstStyle/>
          <a:p>
            <a:r>
              <a:rPr lang="en-US" sz="1100" dirty="0"/>
              <a:t>[EDITOR] Deepankar Panda (Spectrum Consultants India Pvt):</a:t>
            </a:r>
          </a:p>
          <a:p>
            <a:r>
              <a:rPr lang="en-US" sz="1100" i="1" dirty="0"/>
              <a:t>12 October 2015
</a:t>
            </a:r>
            <a:r>
              <a:rPr lang="en-US" sz="1100" dirty="0"/>
              <a:t> The content is same as on the slide section – kindly validate whether to delete or retain this piece of repeated content. </a:t>
            </a:r>
          </a:p>
        </p:txBody>
      </p:sp>
    </p:spTree>
    <p:extLst>
      <p:ext uri="{BB962C8B-B14F-4D97-AF65-F5344CB8AC3E}">
        <p14:creationId xmlns:p14="http://schemas.microsoft.com/office/powerpoint/2010/main" val="3177784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pPr lvl="0"/>
            <a:r>
              <a:rPr lang="en-US" dirty="0"/>
              <a:t>Note how the combo box content is added and in actions, how hint-inputID is set to snoozeTime.</a:t>
            </a:r>
          </a:p>
        </p:txBody>
      </p:sp>
      <p:sp>
        <p:nvSpPr>
          <p:cNvPr id="5" name="Slide Number Placeholder 4"/>
          <p:cNvSpPr>
            <a:spLocks noGrp="1"/>
          </p:cNvSpPr>
          <p:nvPr>
            <p:ph type="sldNum" sz="quarter" idx="10"/>
          </p:nvPr>
        </p:nvSpPr>
        <p:spPr/>
        <p:txBody>
          <a:bodyPr/>
          <a:lstStyle/>
          <a:p>
            <a:fld id="{DF4359D6-C14A-40BC-B5B4-A25440D91AC7}" type="slidenum">
              <a:rPr lang="en-US" smtClean="0"/>
              <a:pPr/>
              <a:t>18</a:t>
            </a:fld>
            <a:endParaRPr lang="en-US" dirty="0"/>
          </a:p>
        </p:txBody>
      </p:sp>
    </p:spTree>
    <p:extLst>
      <p:ext uri="{BB962C8B-B14F-4D97-AF65-F5344CB8AC3E}">
        <p14:creationId xmlns:p14="http://schemas.microsoft.com/office/powerpoint/2010/main" val="2054034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pPr lvl="0"/>
            <a:r>
              <a:rPr lang="en-US" dirty="0"/>
              <a:t>Note how you can add actions to interactive toasts. </a:t>
            </a:r>
          </a:p>
          <a:p>
            <a:endParaRPr lang="en-US" dirty="0"/>
          </a:p>
        </p:txBody>
      </p:sp>
      <p:sp>
        <p:nvSpPr>
          <p:cNvPr id="5" name="Slide Number Placeholder 4"/>
          <p:cNvSpPr>
            <a:spLocks noGrp="1"/>
          </p:cNvSpPr>
          <p:nvPr>
            <p:ph type="sldNum" sz="quarter" idx="10"/>
          </p:nvPr>
        </p:nvSpPr>
        <p:spPr/>
        <p:txBody>
          <a:bodyPr/>
          <a:lstStyle/>
          <a:p>
            <a:fld id="{DF4359D6-C14A-40BC-B5B4-A25440D91AC7}" type="slidenum">
              <a:rPr lang="en-US" smtClean="0"/>
              <a:pPr/>
              <a:t>19</a:t>
            </a:fld>
            <a:endParaRPr lang="en-US" dirty="0"/>
          </a:p>
        </p:txBody>
      </p:sp>
    </p:spTree>
    <p:extLst>
      <p:ext uri="{BB962C8B-B14F-4D97-AF65-F5344CB8AC3E}">
        <p14:creationId xmlns:p14="http://schemas.microsoft.com/office/powerpoint/2010/main" val="3046739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Speaker Notes:</a:t>
            </a:r>
            <a:endParaRPr lang="en-US" dirty="0"/>
          </a:p>
          <a:p>
            <a:pPr marL="0" lvl="0" indent="0">
              <a:buNone/>
            </a:pPr>
            <a:r>
              <a:rPr lang="en-US" dirty="0"/>
              <a:t>First, let us discuss a little bit of history and where do we come from.</a:t>
            </a:r>
          </a:p>
          <a:p>
            <a:pPr marL="173028" lvl="1" indent="0">
              <a:buNone/>
            </a:pPr>
            <a:r>
              <a:rPr lang="en-US" dirty="0"/>
              <a:t>----------------------------------------------------------------</a:t>
            </a:r>
          </a:p>
          <a:p>
            <a:pPr lvl="0"/>
            <a:r>
              <a:rPr lang="en-US" dirty="0"/>
              <a:t>Platform convergence has been a journey which ends today with Windows 10.</a:t>
            </a:r>
          </a:p>
          <a:p>
            <a:pPr lvl="0"/>
            <a:r>
              <a:rPr lang="en-US" dirty="0"/>
              <a:t>We started by bringing Internet Explorer to Windows Phone 7.5 and even Xbox 360. With the release of Windows 8, we laid the foundation with the windows kernel, drivers etc. Windows Phone 8 took advantage of this. Xbox One was built on top of Windows 8 and even used the same runtime so developer could write apps in HTML/WinJS the same framework as available on Windows 8.</a:t>
            </a:r>
          </a:p>
          <a:p>
            <a:pPr lvl="0"/>
            <a:r>
              <a:rPr lang="en-US" dirty="0"/>
              <a:t>With the release of Windows Phone 8.1, the runtimes from Windows 8.1 and phone came together as well. Over 90% API convergence and things like Windows Notification Services, sharing contracts, live tiles, etc. started to come together.</a:t>
            </a:r>
          </a:p>
          <a:p>
            <a:pPr lvl="0"/>
            <a:r>
              <a:rPr lang="en-US" dirty="0"/>
              <a:t>Our endpoint Threshold brings together everything, the foundation is the same, kernel, drivers, etc. The application platform is the same and we will go into a little bit more detail later in this presentation.</a:t>
            </a:r>
          </a:p>
          <a:p>
            <a:pPr lvl="0"/>
            <a:r>
              <a:rPr lang="en-US" dirty="0"/>
              <a:t>Background data:</a:t>
            </a:r>
          </a:p>
          <a:p>
            <a:pPr lvl="1"/>
            <a:r>
              <a:rPr lang="en-US" dirty="0">
                <a:solidFill>
                  <a:srgbClr val="FF0000"/>
                </a:solidFill>
              </a:rPr>
              <a:t>September 15, 2011 - Windows Phone 7.5</a:t>
            </a:r>
          </a:p>
          <a:p>
            <a:pPr lvl="1"/>
            <a:r>
              <a:rPr lang="en-US" dirty="0">
                <a:solidFill>
                  <a:srgbClr val="FF0000"/>
                </a:solidFill>
              </a:rPr>
              <a:t>October 26, 2012 - Windows 8</a:t>
            </a:r>
          </a:p>
          <a:p>
            <a:pPr lvl="1"/>
            <a:r>
              <a:rPr lang="en-US" dirty="0">
                <a:solidFill>
                  <a:srgbClr val="FF0000"/>
                </a:solidFill>
              </a:rPr>
              <a:t>October 29, 2012 - Windows Phone 8</a:t>
            </a:r>
          </a:p>
          <a:p>
            <a:pPr lvl="1"/>
            <a:r>
              <a:rPr lang="en-US" dirty="0">
                <a:solidFill>
                  <a:srgbClr val="FF0000"/>
                </a:solidFill>
              </a:rPr>
              <a:t>October 18, 2013 - Windows 8.1</a:t>
            </a:r>
          </a:p>
          <a:p>
            <a:pPr lvl="1"/>
            <a:r>
              <a:rPr lang="en-US" dirty="0">
                <a:solidFill>
                  <a:srgbClr val="FF0000"/>
                </a:solidFill>
              </a:rPr>
              <a:t>November 22, 2013 - Xbox One</a:t>
            </a:r>
          </a:p>
          <a:p>
            <a:pPr lvl="1"/>
            <a:r>
              <a:rPr lang="en-US" dirty="0">
                <a:solidFill>
                  <a:srgbClr val="FF0000"/>
                </a:solidFill>
              </a:rPr>
              <a:t>April 8, 2014 - Windows 8.1 Update</a:t>
            </a:r>
          </a:p>
          <a:p>
            <a:pPr lvl="1"/>
            <a:r>
              <a:rPr lang="en-US" dirty="0">
                <a:solidFill>
                  <a:srgbClr val="FF0000"/>
                </a:solidFill>
              </a:rPr>
              <a:t>March 26, 2014 - Windows Phone 8.1</a:t>
            </a:r>
          </a:p>
          <a:p>
            <a:pPr marL="0" lvl="0" indent="0">
              <a:buNone/>
            </a:pPr>
            <a:endParaRPr lang="en-US" dirty="0"/>
          </a:p>
          <a:p>
            <a:pPr marL="0" lvl="0" indent="0">
              <a:buNone/>
            </a:pPr>
            <a:r>
              <a:rPr lang="en-US" dirty="0"/>
              <a:t>Purpose of this slide: Set the historic context that when we say “Threshold” we mean the converged platform.</a:t>
            </a:r>
          </a:p>
          <a:p>
            <a:pPr lvl="0"/>
            <a:r>
              <a:rPr lang="en-US" dirty="0"/>
              <a:t>We have about 1.5 billion devices. That is a lot of devices for developers to target. However, the 1.5 billion devices do not all have the same app model; some are XP, some are Xbox, some are phones, some are tablets, and some are servers. What language or platform do I choose? Microsoft Foundation Classes (MFC), or Windows Presentation Foundation (WPF), or SL or Windows RT. </a:t>
            </a:r>
          </a:p>
          <a:p>
            <a:pPr lvl="1"/>
            <a:r>
              <a:rPr lang="en-US" dirty="0"/>
              <a:t>Nothing shows “One Windows” more than the way our platforms are converging, a journey which ends with Windows “Threshold.”</a:t>
            </a:r>
          </a:p>
          <a:p>
            <a:pPr lvl="1"/>
            <a:r>
              <a:rPr lang="en-US" dirty="0"/>
              <a:t>With the release of Windows 8, we laid the foundation. You sometimes hear this referred to as </a:t>
            </a:r>
            <a:r>
              <a:rPr lang="en-US" i="1" dirty="0"/>
              <a:t>OneCore</a:t>
            </a:r>
            <a:r>
              <a:rPr lang="en-US" dirty="0"/>
              <a:t>.</a:t>
            </a:r>
          </a:p>
          <a:p>
            <a:pPr lvl="1"/>
            <a:r>
              <a:rPr lang="en-US" dirty="0"/>
              <a:t>Windows Phone 8 took advantage of this and Xbox One was built on top of Windows 8.</a:t>
            </a:r>
          </a:p>
          <a:p>
            <a:pPr lvl="1"/>
            <a:r>
              <a:rPr lang="en-US" dirty="0"/>
              <a:t>With the release of Windows Phone 8.1, the Windows RT runtimes from phone and desktop came together. Over 90% API convergence.</a:t>
            </a:r>
          </a:p>
          <a:p>
            <a:pPr lvl="1"/>
            <a:r>
              <a:rPr lang="en-US" dirty="0"/>
              <a:t>Threshold brings </a:t>
            </a:r>
            <a:r>
              <a:rPr lang="en-US" i="1" dirty="0"/>
              <a:t>everything</a:t>
            </a:r>
            <a:r>
              <a:rPr lang="en-US" dirty="0"/>
              <a:t> together, the foundation is the same, kernel, drivers etc. – from computers to phones, to IoT devices.</a:t>
            </a:r>
          </a:p>
          <a:p>
            <a:pPr lvl="1"/>
            <a:r>
              <a:rPr lang="en-US" dirty="0"/>
              <a:t>The application platform is the same across all of these devices.  Seems incomplete – kindly elaborate on the context for clarity.</a:t>
            </a:r>
          </a:p>
        </p:txBody>
      </p:sp>
      <p:sp>
        <p:nvSpPr>
          <p:cNvPr id="6" name="Slide Image Placeholder 5"/>
          <p:cNvSpPr>
            <a:spLocks noGrp="1" noRot="1" noChangeAspect="1"/>
          </p:cNvSpPr>
          <p:nvPr>
            <p:ph type="sldImg"/>
          </p:nvPr>
        </p:nvSpPr>
        <p:spPr/>
      </p:sp>
      <p:sp>
        <p:nvSpPr>
          <p:cNvPr id="7" name="Slide Number Placeholder 6"/>
          <p:cNvSpPr>
            <a:spLocks noGrp="1"/>
          </p:cNvSpPr>
          <p:nvPr>
            <p:ph type="sldNum" sz="quarter" idx="10"/>
          </p:nvPr>
        </p:nvSpPr>
        <p:spPr/>
        <p:txBody>
          <a:bodyPr/>
          <a:lstStyle/>
          <a:p>
            <a:fld id="{1489DB6A-E92B-415B-AFB4-9C72D4A9006D}" type="slidenum">
              <a:rPr lang="en-US" smtClean="0"/>
              <a:pPr/>
              <a:t>2</a:t>
            </a:fld>
            <a:endParaRPr lang="en-US" dirty="0"/>
          </a:p>
        </p:txBody>
      </p:sp>
      <p:sp>
        <p:nvSpPr>
          <p:cNvPr id="8" name="Rectangle 7"/>
          <p:cNvSpPr/>
          <p:nvPr/>
        </p:nvSpPr>
        <p:spPr>
          <a:xfrm>
            <a:off x="-2560764" y="5912346"/>
            <a:ext cx="3175000" cy="2292935"/>
          </a:xfrm>
          <a:prstGeom prst="rect">
            <a:avLst/>
          </a:prstGeom>
          <a:solidFill>
            <a:srgbClr val="FCD5B5"/>
          </a:solidFill>
          <a:effectLst>
            <a:outerShdw blurRad="190500" dist="76200" dir="2700000" algn="tl">
              <a:srgbClr val="646464"/>
            </a:outerShdw>
          </a:effectLst>
        </p:spPr>
        <p:txBody>
          <a:bodyPr>
            <a:spAutoFit/>
          </a:bodyPr>
          <a:lstStyle/>
          <a:p>
            <a:r>
              <a:rPr lang="en-US" sz="1100" dirty="0"/>
              <a:t>[EDITOR] Shiron</a:t>
            </a:r>
          </a:p>
          <a:p>
            <a:endParaRPr lang="en-US" sz="1100" dirty="0"/>
          </a:p>
          <a:p>
            <a:r>
              <a:rPr lang="en-US" sz="1100" dirty="0"/>
              <a:t>Date formats have been modified for clarity. Please validate if they are correct.</a:t>
            </a:r>
          </a:p>
          <a:p>
            <a:endParaRPr lang="en-US" sz="1100" dirty="0"/>
          </a:p>
          <a:p>
            <a:r>
              <a:rPr lang="en-US" sz="1100" dirty="0"/>
              <a:t>Original: </a:t>
            </a:r>
          </a:p>
          <a:p>
            <a:r>
              <a:rPr lang="en-US" sz="1100" dirty="0"/>
              <a:t>•	9/15/11 Windows Phone 7.5</a:t>
            </a:r>
          </a:p>
          <a:p>
            <a:r>
              <a:rPr lang="en-US" sz="1100" dirty="0"/>
              <a:t>•	10/26/12 Windows 8</a:t>
            </a:r>
          </a:p>
          <a:p>
            <a:r>
              <a:rPr lang="en-US" sz="1100" dirty="0"/>
              <a:t>•	10/29/12 Windows Phone 8</a:t>
            </a:r>
          </a:p>
          <a:p>
            <a:r>
              <a:rPr lang="en-US" sz="1100" dirty="0"/>
              <a:t>•	10/18/13 Windows 8.1</a:t>
            </a:r>
          </a:p>
          <a:p>
            <a:r>
              <a:rPr lang="en-US" sz="1100" dirty="0"/>
              <a:t>•	11/22/13 Xbox One</a:t>
            </a:r>
          </a:p>
          <a:p>
            <a:r>
              <a:rPr lang="en-US" sz="1100" dirty="0"/>
              <a:t>•	4/8/14 Windows 8.1 Update</a:t>
            </a:r>
          </a:p>
          <a:p>
            <a:r>
              <a:rPr lang="en-US" sz="1100" dirty="0"/>
              <a:t>•	3/26/14 Windows Phone 8.1 </a:t>
            </a:r>
          </a:p>
        </p:txBody>
      </p:sp>
    </p:spTree>
    <p:extLst>
      <p:ext uri="{BB962C8B-B14F-4D97-AF65-F5344CB8AC3E}">
        <p14:creationId xmlns:p14="http://schemas.microsoft.com/office/powerpoint/2010/main" val="2860576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5775"/>
            <a:ext cx="6096000" cy="3429000"/>
          </a:xfrm>
        </p:spPr>
      </p:sp>
      <p:sp>
        <p:nvSpPr>
          <p:cNvPr id="3" name="Notes Placeholder 2"/>
          <p:cNvSpPr>
            <a:spLocks noGrp="1"/>
          </p:cNvSpPr>
          <p:nvPr>
            <p:ph type="body" idx="1"/>
          </p:nvPr>
        </p:nvSpPr>
        <p:spPr/>
        <p:txBody>
          <a:bodyPr/>
          <a:lstStyle/>
          <a:p>
            <a:pPr marL="0" indent="0">
              <a:buNone/>
            </a:pPr>
            <a:r>
              <a:rPr lang="en-US" dirty="0"/>
              <a:t>Use the Notification SDK sample and pick the Toast. </a:t>
            </a:r>
            <a:endParaRPr lang="en-US" sz="1100" dirty="0"/>
          </a:p>
          <a:p>
            <a:pPr marL="401628" lvl="1" indent="-228600">
              <a:buFont typeface="+mj-lt"/>
              <a:buAutoNum type="arabicPeriod"/>
            </a:pPr>
            <a:r>
              <a:rPr lang="en-US" dirty="0"/>
              <a:t>First check the adaptive templates: different ways to have images in a toast.</a:t>
            </a:r>
            <a:endParaRPr lang="en-US" sz="1100" dirty="0"/>
          </a:p>
          <a:p>
            <a:pPr marL="401628" lvl="1" indent="-228600">
              <a:buFont typeface="+mj-lt"/>
              <a:buAutoNum type="arabicPeriod"/>
            </a:pPr>
            <a:r>
              <a:rPr lang="en-US" dirty="0"/>
              <a:t>Go to Actions &gt; input text &gt; retrieving arguments: how to pass parameters back to the application</a:t>
            </a:r>
            <a:br>
              <a:rPr lang="en-US" dirty="0"/>
            </a:br>
            <a:r>
              <a:rPr lang="en-US" sz="900" b="1" dirty="0"/>
              <a:t>Note:</a:t>
            </a:r>
            <a:r>
              <a:rPr lang="en-US" sz="900" dirty="0"/>
              <a:t> TODO 1: This entry point is executed when the user clicks the toast notification.</a:t>
            </a:r>
            <a:endParaRPr lang="en-US" sz="1100" dirty="0"/>
          </a:p>
          <a:p>
            <a:pPr marL="401628" lvl="1" indent="-228600">
              <a:buFont typeface="+mj-lt"/>
              <a:buAutoNum type="arabicPeriod"/>
            </a:pPr>
            <a:r>
              <a:rPr lang="en-US" dirty="0"/>
              <a:t>Go to Activation type &gt; protocol: Able to activate any App that implements a custom protocol.</a:t>
            </a:r>
            <a:endParaRPr lang="en-US" sz="1100" dirty="0"/>
          </a:p>
          <a:p>
            <a:pPr marL="401628" lvl="1" indent="-228600">
              <a:buFont typeface="+mj-lt"/>
              <a:buAutoNum type="arabicPeriod"/>
            </a:pPr>
            <a:r>
              <a:rPr lang="en-US" dirty="0"/>
              <a:t>Scenario and Audio: Show the different sound toasts.</a:t>
            </a:r>
            <a:endParaRPr lang="en-US" sz="1100" dirty="0"/>
          </a:p>
          <a:p>
            <a:endParaRPr lang="en-US" sz="1100" dirty="0"/>
          </a:p>
          <a:p>
            <a:pPr marL="228600" lvl="0" indent="-228600">
              <a:buFont typeface="+mj-lt"/>
              <a:buAutoNum type="arabicPeriod"/>
            </a:pPr>
            <a:r>
              <a:rPr lang="en-US" dirty="0">
                <a:solidFill>
                  <a:srgbClr val="FF0000"/>
                </a:solidFill>
              </a:rPr>
              <a:t>TOAST CAPABLE – killed it with fire</a:t>
            </a:r>
            <a:r>
              <a:rPr lang="en-US" sz="700" dirty="0">
                <a:solidFill>
                  <a:srgbClr val="FF0000"/>
                </a:solidFill>
              </a:rPr>
              <a:t> </a:t>
            </a:r>
            <a:endParaRPr lang="en-US" dirty="0">
              <a:solidFill>
                <a:srgbClr val="FF0000"/>
              </a:solidFill>
            </a:endParaRPr>
          </a:p>
          <a:p>
            <a:pPr marL="228600" lvl="0" indent="-228600">
              <a:buFont typeface="+mj-lt"/>
              <a:buAutoNum type="arabicPeriod"/>
            </a:pPr>
            <a:endParaRPr lang="en-US" dirty="0"/>
          </a:p>
          <a:p>
            <a:pPr marL="228600" lvl="0" indent="-228600">
              <a:buFont typeface="+mj-lt"/>
              <a:buAutoNum type="arabicPeriod"/>
            </a:pPr>
            <a:r>
              <a:rPr lang="en-US" dirty="0"/>
              <a:t>INPUT BOX - Button to pop toast with a text input box.</a:t>
            </a:r>
          </a:p>
          <a:p>
            <a:pPr lvl="1"/>
            <a:r>
              <a:rPr lang="en-US" dirty="0">
                <a:solidFill>
                  <a:srgbClr val="FF0000"/>
                </a:solidFill>
              </a:rPr>
              <a:t>Enter some text </a:t>
            </a:r>
            <a:r>
              <a:rPr lang="en-US" dirty="0"/>
              <a:t>and click the </a:t>
            </a:r>
            <a:r>
              <a:rPr lang="en-US" b="1" dirty="0"/>
              <a:t>submit</a:t>
            </a:r>
            <a:r>
              <a:rPr lang="en-US" dirty="0"/>
              <a:t> button.</a:t>
            </a:r>
          </a:p>
          <a:p>
            <a:pPr lvl="1"/>
            <a:r>
              <a:rPr lang="en-US" dirty="0"/>
              <a:t>Show the text that was entered on the apps tile.</a:t>
            </a:r>
          </a:p>
          <a:p>
            <a:pPr marL="228600" lvl="0" indent="-228600">
              <a:buFont typeface="+mj-lt"/>
              <a:buAutoNum type="arabicPeriod"/>
            </a:pPr>
            <a:endParaRPr lang="en-US" dirty="0"/>
          </a:p>
          <a:p>
            <a:pPr marL="228600" lvl="0" indent="-228600">
              <a:buFont typeface="+mj-lt"/>
              <a:buAutoNum type="arabicPeriod"/>
            </a:pPr>
            <a:r>
              <a:rPr lang="en-US" dirty="0"/>
              <a:t>SCENARIO - Button to pop toast for alarm/reminder using a scenario.</a:t>
            </a:r>
          </a:p>
          <a:p>
            <a:pPr lvl="1"/>
            <a:r>
              <a:rPr lang="en-US" dirty="0"/>
              <a:t>Click the </a:t>
            </a:r>
            <a:r>
              <a:rPr lang="en-US" b="1" dirty="0"/>
              <a:t>snooze</a:t>
            </a:r>
            <a:r>
              <a:rPr lang="en-US" dirty="0"/>
              <a:t> button which shows the background task launching and rescheduling the notification.</a:t>
            </a:r>
          </a:p>
          <a:p>
            <a:pPr marL="228600" lvl="0" indent="-228600">
              <a:buFont typeface="+mj-lt"/>
              <a:buAutoNum type="arabicPeriod"/>
            </a:pPr>
            <a:endParaRPr lang="en-US" dirty="0"/>
          </a:p>
          <a:p>
            <a:pPr marL="228600" lvl="0" indent="-228600">
              <a:buFont typeface="+mj-lt"/>
              <a:buAutoNum type="arabicPeriod"/>
            </a:pPr>
            <a:r>
              <a:rPr lang="en-US" dirty="0"/>
              <a:t>PROTOCOL LAUNCH – Button to pop a toast to launch a webpage.</a:t>
            </a:r>
          </a:p>
          <a:p>
            <a:pPr marL="228600" lvl="0" indent="-228600">
              <a:buFont typeface="+mj-lt"/>
              <a:buAutoNum type="arabicPeriod"/>
            </a:pPr>
            <a:endParaRPr lang="en-US" dirty="0"/>
          </a:p>
          <a:p>
            <a:pPr marL="228600" lvl="0" indent="-228600">
              <a:buFont typeface="+mj-lt"/>
              <a:buAutoNum type="arabicPeriod"/>
            </a:pPr>
            <a:r>
              <a:rPr lang="en-US" dirty="0"/>
              <a:t>TOAST NOTIFICATION HISTORY CHANGED TRIGGER - Button to pop a simple multiline toast that can be expanded. </a:t>
            </a:r>
          </a:p>
          <a:p>
            <a:pPr lvl="1"/>
            <a:r>
              <a:rPr lang="en-US" dirty="0"/>
              <a:t>Click the button multiple times to get several toasts in action center. Note: At least click the button three times.</a:t>
            </a:r>
          </a:p>
          <a:p>
            <a:pPr lvl="1"/>
            <a:r>
              <a:rPr lang="en-US" dirty="0"/>
              <a:t>Update the tile with the count of toasts in action center and show the tile to the audience.</a:t>
            </a:r>
          </a:p>
          <a:p>
            <a:pPr lvl="1"/>
            <a:r>
              <a:rPr lang="en-US" dirty="0"/>
              <a:t>Swipe away a single toast and show the count go down by one.</a:t>
            </a:r>
          </a:p>
          <a:p>
            <a:pPr lvl="1"/>
            <a:r>
              <a:rPr lang="en-US" dirty="0"/>
              <a:t>Swipe away the rest of the toasts all at once and watch the count disappear.</a:t>
            </a:r>
          </a:p>
        </p:txBody>
      </p:sp>
      <p:sp>
        <p:nvSpPr>
          <p:cNvPr id="8" name="Slide Number Placeholder 7"/>
          <p:cNvSpPr>
            <a:spLocks noGrp="1"/>
          </p:cNvSpPr>
          <p:nvPr>
            <p:ph type="sldNum" sz="quarter" idx="10"/>
          </p:nvPr>
        </p:nvSpPr>
        <p:spPr/>
        <p:txBody>
          <a:bodyPr/>
          <a:lstStyle/>
          <a:p>
            <a:fld id="{DF4359D6-C14A-40BC-B5B4-A25440D91AC7}" type="slidenum">
              <a:rPr lang="en-US" smtClean="0"/>
              <a:pPr/>
              <a:t>20</a:t>
            </a:fld>
            <a:endParaRPr lang="en-US" dirty="0"/>
          </a:p>
        </p:txBody>
      </p:sp>
      <p:sp>
        <p:nvSpPr>
          <p:cNvPr id="5" name="Rectangle 4"/>
          <p:cNvSpPr/>
          <p:nvPr/>
        </p:nvSpPr>
        <p:spPr>
          <a:xfrm>
            <a:off x="-2790952" y="4800600"/>
            <a:ext cx="3175000" cy="1107996"/>
          </a:xfrm>
          <a:prstGeom prst="rect">
            <a:avLst/>
          </a:prstGeom>
          <a:solidFill>
            <a:srgbClr val="FCD5B5"/>
          </a:solidFill>
          <a:effectLst>
            <a:outerShdw blurRad="190500" dist="76200" dir="2700000" algn="tl">
              <a:srgbClr val="646464"/>
            </a:outerShdw>
          </a:effectLst>
        </p:spPr>
        <p:txBody>
          <a:bodyPr>
            <a:spAutoFit/>
          </a:bodyPr>
          <a:lstStyle/>
          <a:p>
            <a:r>
              <a:rPr lang="en-US" sz="1100" dirty="0"/>
              <a:t>[EDITOR] Deepankar Panda (Spectrum Consultants India Pvt):</a:t>
            </a:r>
          </a:p>
          <a:p>
            <a:r>
              <a:rPr lang="en-US" sz="1100" i="1" dirty="0"/>
              <a:t>12 October 2015
</a:t>
            </a:r>
            <a:r>
              <a:rPr lang="en-US" sz="1100" dirty="0"/>
              <a:t>Kindly explain the “killed with fire” phrase with technical terms for better understanding.</a:t>
            </a:r>
          </a:p>
        </p:txBody>
      </p:sp>
      <p:sp>
        <p:nvSpPr>
          <p:cNvPr id="6" name="Rectangle 5"/>
          <p:cNvSpPr/>
          <p:nvPr/>
        </p:nvSpPr>
        <p:spPr>
          <a:xfrm>
            <a:off x="-2790952" y="6096000"/>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t>[EDITOR] Deepankar Panda (Spectrum Consultants India Pvt):</a:t>
            </a:r>
          </a:p>
          <a:p>
            <a:r>
              <a:rPr lang="en-US" sz="1100" i="1" dirty="0"/>
              <a:t>12 October 2015
</a:t>
            </a:r>
            <a:r>
              <a:rPr lang="en-US" sz="1100" dirty="0"/>
              <a:t>Kindly specify what text to be entered for clarity.</a:t>
            </a:r>
          </a:p>
        </p:txBody>
      </p:sp>
    </p:spTree>
    <p:extLst>
      <p:ext uri="{BB962C8B-B14F-4D97-AF65-F5344CB8AC3E}">
        <p14:creationId xmlns:p14="http://schemas.microsoft.com/office/powerpoint/2010/main" val="511007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pPr lvl="0"/>
            <a:r>
              <a:rPr lang="en-US" dirty="0"/>
              <a:t>Comes from Windows Phone 8.1.</a:t>
            </a:r>
          </a:p>
          <a:p>
            <a:pPr lvl="0"/>
            <a:r>
              <a:rPr lang="en-US" dirty="0"/>
              <a:t>Demo: Show the Action Center in Windows 10.</a:t>
            </a:r>
          </a:p>
          <a:p>
            <a:pPr marL="401628" lvl="1" indent="-228600">
              <a:buFont typeface="+mj-lt"/>
              <a:buAutoNum type="arabicPeriod"/>
            </a:pPr>
            <a:r>
              <a:rPr lang="en-US" dirty="0"/>
              <a:t>Click the </a:t>
            </a:r>
            <a:r>
              <a:rPr lang="en-US" b="1" dirty="0"/>
              <a:t>bubble</a:t>
            </a:r>
            <a:r>
              <a:rPr lang="en-US" dirty="0"/>
              <a:t> icon.</a:t>
            </a:r>
          </a:p>
          <a:p>
            <a:pPr marL="401628" lvl="1" indent="-228600">
              <a:buFont typeface="+mj-lt"/>
              <a:buAutoNum type="arabicPeriod"/>
            </a:pPr>
            <a:r>
              <a:rPr lang="en-US" dirty="0"/>
              <a:t>Show the </a:t>
            </a:r>
            <a:r>
              <a:rPr lang="en-US" b="1" dirty="0"/>
              <a:t>Expand</a:t>
            </a:r>
            <a:r>
              <a:rPr lang="en-US" dirty="0"/>
              <a:t> at the lower right.</a:t>
            </a:r>
          </a:p>
          <a:p>
            <a:pPr marL="401628" lvl="1" indent="-228600">
              <a:buFont typeface="+mj-lt"/>
              <a:buAutoNum type="arabicPeriod"/>
            </a:pPr>
            <a:r>
              <a:rPr lang="en-US" dirty="0"/>
              <a:t>Show the </a:t>
            </a:r>
            <a:r>
              <a:rPr lang="en-US" b="1" dirty="0"/>
              <a:t>quick action</a:t>
            </a:r>
            <a:r>
              <a:rPr lang="en-US" dirty="0"/>
              <a:t> button.</a:t>
            </a:r>
          </a:p>
          <a:p>
            <a:pPr marL="401628" lvl="1" indent="-228600">
              <a:buFont typeface="+mj-lt"/>
              <a:buAutoNum type="arabicPeriod"/>
            </a:pPr>
            <a:r>
              <a:rPr lang="en-US" dirty="0"/>
              <a:t>Show the list of notifications and click to start an application.</a:t>
            </a:r>
          </a:p>
        </p:txBody>
      </p:sp>
      <p:sp>
        <p:nvSpPr>
          <p:cNvPr id="5" name="Slide Number Placeholder 4"/>
          <p:cNvSpPr>
            <a:spLocks noGrp="1"/>
          </p:cNvSpPr>
          <p:nvPr>
            <p:ph type="sldNum" sz="quarter" idx="10"/>
          </p:nvPr>
        </p:nvSpPr>
        <p:spPr/>
        <p:txBody>
          <a:bodyPr/>
          <a:lstStyle/>
          <a:p>
            <a:fld id="{DF4359D6-C14A-40BC-B5B4-A25440D91AC7}" type="slidenum">
              <a:rPr lang="en-US" smtClean="0"/>
              <a:pPr/>
              <a:t>21</a:t>
            </a:fld>
            <a:endParaRPr lang="en-US" dirty="0"/>
          </a:p>
        </p:txBody>
      </p:sp>
    </p:spTree>
    <p:extLst>
      <p:ext uri="{BB962C8B-B14F-4D97-AF65-F5344CB8AC3E}">
        <p14:creationId xmlns:p14="http://schemas.microsoft.com/office/powerpoint/2010/main" val="2633728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pPr marL="0" indent="0">
              <a:buNone/>
            </a:pPr>
            <a:r>
              <a:rPr lang="en-US" b="1" dirty="0"/>
              <a:t>Note:</a:t>
            </a:r>
            <a:r>
              <a:rPr lang="en-US" dirty="0"/>
              <a:t> You can change the notification lifetime by code.</a:t>
            </a:r>
          </a:p>
        </p:txBody>
      </p:sp>
      <p:sp>
        <p:nvSpPr>
          <p:cNvPr id="5" name="Slide Number Placeholder 4"/>
          <p:cNvSpPr>
            <a:spLocks noGrp="1"/>
          </p:cNvSpPr>
          <p:nvPr>
            <p:ph type="sldNum" sz="quarter" idx="10"/>
          </p:nvPr>
        </p:nvSpPr>
        <p:spPr/>
        <p:txBody>
          <a:bodyPr/>
          <a:lstStyle/>
          <a:p>
            <a:fld id="{DF4359D6-C14A-40BC-B5B4-A25440D91AC7}" type="slidenum">
              <a:rPr lang="en-US" smtClean="0"/>
              <a:pPr/>
              <a:t>22</a:t>
            </a:fld>
            <a:endParaRPr lang="en-US" dirty="0"/>
          </a:p>
        </p:txBody>
      </p:sp>
    </p:spTree>
    <p:extLst>
      <p:ext uri="{BB962C8B-B14F-4D97-AF65-F5344CB8AC3E}">
        <p14:creationId xmlns:p14="http://schemas.microsoft.com/office/powerpoint/2010/main" val="3555684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Push information to single users or millions at a time</a:t>
            </a:r>
          </a:p>
          <a:p>
            <a:pPr marL="0" indent="0">
              <a:buNone/>
            </a:pPr>
            <a:r>
              <a:rPr lang="en-US" b="1" dirty="0"/>
              <a:t>Details</a:t>
            </a:r>
          </a:p>
          <a:p>
            <a:r>
              <a:rPr lang="en-US" dirty="0"/>
              <a:t>Azure Notification Hubs provide an easy-to-use infrastructure that enables you to send mobile push notifications from any backend (in the cloud or on-premises) to any mobile platform. </a:t>
            </a:r>
          </a:p>
          <a:p>
            <a:r>
              <a:rPr lang="en-US" dirty="0"/>
              <a:t>With Notification Hubs you can easily send cross-platform, personalized push notifications, abstracting the details of the different platform notification systems (PNSs). With a single API call, you can target individual users or entire audience segments containing millions of users, across all their devices.</a:t>
            </a:r>
          </a:p>
          <a:p>
            <a:pPr marL="0" indent="0">
              <a:buNone/>
            </a:pPr>
            <a:r>
              <a:rPr lang="en-US" b="1" dirty="0"/>
              <a:t>For more information </a:t>
            </a:r>
            <a:r>
              <a:rPr lang="en-US" dirty="0"/>
              <a:t>on Notification Hubs, see: </a:t>
            </a:r>
            <a:r>
              <a:rPr lang="en-US" dirty="0">
                <a:hlinkClick r:id="rId3"/>
              </a:rPr>
              <a:t>https://msdn.microsoft.com/en-us/library/azure/jj927170.aspx</a:t>
            </a:r>
            <a:endParaRPr lang="en-US" dirty="0"/>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23</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858204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What are Push Notifications?</a:t>
            </a:r>
          </a:p>
          <a:p>
            <a:pPr lvl="1"/>
            <a:r>
              <a:rPr lang="en-US" dirty="0"/>
              <a:t>Smartphones and tablets are able to "notify" users when an event has occurred. On Windows Store and Windows Phone applications, the notification results in a toast (a modeless window appearing at the top of the screen) or with tile updates on the Start screen. Similarly, on Android and Apple iOS devices, notifications appear grouped in a notification panel easily accessible from the top of the screen.</a:t>
            </a:r>
          </a:p>
          <a:p>
            <a:pPr lvl="1"/>
            <a:r>
              <a:rPr lang="en-US" dirty="0"/>
              <a:t>Push notifications help app back-ends display fresh information on mobile devices even when the app on the device is not active.</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24</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608484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Usage in different domain.</a:t>
            </a:r>
          </a:p>
          <a:p>
            <a:r>
              <a:rPr lang="en-US" dirty="0"/>
              <a:t>For example:</a:t>
            </a:r>
          </a:p>
          <a:p>
            <a:pPr lvl="1"/>
            <a:r>
              <a:rPr lang="en-US" dirty="0"/>
              <a:t>Send breaking news notifications to millions with low latency (Notification Hubs powers Bing applications pre-installed on all Windows and Windows Phone devices).</a:t>
            </a:r>
          </a:p>
          <a:p>
            <a:pPr lvl="1"/>
            <a:r>
              <a:rPr lang="en-US" dirty="0"/>
              <a:t>Send location-based coupons to user segments.</a:t>
            </a:r>
          </a:p>
          <a:p>
            <a:pPr lvl="1"/>
            <a:r>
              <a:rPr lang="en-US" dirty="0"/>
              <a:t>Send event notifications to users or groups for sports/finance/games applications.</a:t>
            </a:r>
          </a:p>
          <a:p>
            <a:pPr lvl="1"/>
            <a:r>
              <a:rPr lang="en-US" dirty="0"/>
              <a:t>Notify users of enterprise events like new messages/emails, and sales leads.</a:t>
            </a:r>
          </a:p>
          <a:p>
            <a:pPr lvl="1"/>
            <a:r>
              <a:rPr lang="en-US" dirty="0"/>
              <a:t>Send one-time-passwords required for multi-factor authentication.</a:t>
            </a:r>
            <a:br>
              <a:rPr lang="en-US" dirty="0"/>
            </a:br>
            <a:endParaRPr lang="en-US" dirty="0"/>
          </a:p>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
        <p:nvSpPr>
          <p:cNvPr id="13" name="Slide Image Placeholder 12"/>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704798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
        <p:nvSpPr>
          <p:cNvPr id="12" name="Slide Image Placeholder 11"/>
          <p:cNvSpPr>
            <a:spLocks noGrp="1" noRot="1" noChangeAspect="1"/>
          </p:cNvSpPr>
          <p:nvPr>
            <p:ph type="sldImg"/>
          </p:nvPr>
        </p:nvSpPr>
        <p:spPr>
          <a:xfrm>
            <a:off x="384175" y="484188"/>
            <a:ext cx="6096000" cy="3429000"/>
          </a:xfrm>
        </p:spPr>
      </p:sp>
      <p:sp>
        <p:nvSpPr>
          <p:cNvPr id="13" name="Notes Placeholder 12"/>
          <p:cNvSpPr>
            <a:spLocks noGrp="1"/>
          </p:cNvSpPr>
          <p:nvPr>
            <p:ph type="body" idx="1"/>
          </p:nvPr>
        </p:nvSpPr>
        <p:spPr/>
        <p:txBody>
          <a:bodyPr/>
          <a:lstStyle/>
          <a:p>
            <a:pPr marL="0" indent="0">
              <a:buNone/>
            </a:pPr>
            <a:r>
              <a:rPr lang="en-US" dirty="0"/>
              <a:t>Push</a:t>
            </a:r>
            <a:r>
              <a:rPr lang="en-US" baseline="0" dirty="0"/>
              <a:t> Notification lifecycle in 3 points :</a:t>
            </a:r>
          </a:p>
          <a:p>
            <a:pPr marL="171450" indent="-171450">
              <a:buFontTx/>
              <a:buChar char="-"/>
            </a:pPr>
            <a:r>
              <a:rPr lang="en-US" baseline="0" dirty="0"/>
              <a:t>Registration</a:t>
            </a:r>
          </a:p>
          <a:p>
            <a:pPr marL="171450" indent="-171450">
              <a:buFontTx/>
              <a:buChar char="-"/>
            </a:pPr>
            <a:r>
              <a:rPr lang="en-US" baseline="0" dirty="0"/>
              <a:t>Send notification</a:t>
            </a:r>
          </a:p>
          <a:p>
            <a:pPr marL="171450" indent="-171450">
              <a:buFontTx/>
              <a:buChar char="-"/>
            </a:pPr>
            <a:r>
              <a:rPr lang="en-US" baseline="0" dirty="0"/>
              <a:t>Maintenance</a:t>
            </a:r>
          </a:p>
          <a:p>
            <a:pPr marL="171450" indent="-171450">
              <a:buFontTx/>
              <a:buChar char="-"/>
            </a:pPr>
            <a:endParaRPr lang="en-US" baseline="0" dirty="0"/>
          </a:p>
          <a:p>
            <a:pPr marL="0" indent="0">
              <a:buFontTx/>
              <a:buNone/>
            </a:pPr>
            <a:r>
              <a:rPr lang="en-US" baseline="0" dirty="0"/>
              <a:t>This is the overview of how it works : the big picture to better understand how Notification Hub greatly help you.</a:t>
            </a:r>
            <a:endParaRPr lang="en-US" dirty="0"/>
          </a:p>
        </p:txBody>
      </p:sp>
    </p:spTree>
    <p:extLst>
      <p:ext uri="{BB962C8B-B14F-4D97-AF65-F5344CB8AC3E}">
        <p14:creationId xmlns:p14="http://schemas.microsoft.com/office/powerpoint/2010/main" val="1500427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Main point (in bold below)</a:t>
            </a:r>
            <a:endParaRPr lang="en-US" dirty="0"/>
          </a:p>
          <a:p>
            <a:r>
              <a:rPr lang="en-US" dirty="0"/>
              <a:t>Platform dependency</a:t>
            </a:r>
          </a:p>
          <a:p>
            <a:pPr lvl="1"/>
            <a:r>
              <a:rPr lang="en-US" dirty="0"/>
              <a:t>Need to interact with different system with no common standards </a:t>
            </a:r>
            <a:r>
              <a:rPr lang="en-US" b="1" dirty="0"/>
              <a:t>(for</a:t>
            </a:r>
            <a:r>
              <a:rPr lang="en-US" b="1" baseline="0" dirty="0"/>
              <a:t> example:</a:t>
            </a:r>
            <a:r>
              <a:rPr lang="en-US" b="1" dirty="0"/>
              <a:t> HTTP vs TCP, xml payload vs. JSON payload)</a:t>
            </a:r>
          </a:p>
          <a:p>
            <a:pPr lvl="1"/>
            <a:r>
              <a:rPr lang="en-US" dirty="0"/>
              <a:t>Different presentation formats and capabilities depending on platform</a:t>
            </a:r>
            <a:r>
              <a:rPr lang="en-US" b="1" dirty="0"/>
              <a:t>:(for example: Windows tiles vs. toasts vs. badges)</a:t>
            </a:r>
          </a:p>
          <a:p>
            <a:r>
              <a:rPr lang="en-US" dirty="0"/>
              <a:t>Routing</a:t>
            </a:r>
          </a:p>
          <a:p>
            <a:pPr lvl="1"/>
            <a:r>
              <a:rPr lang="en-US" dirty="0"/>
              <a:t>PNS’ provide a way to send a message to a device/channel</a:t>
            </a:r>
          </a:p>
          <a:p>
            <a:pPr lvl="1"/>
            <a:r>
              <a:rPr lang="en-US" dirty="0"/>
              <a:t>Usually notifications are targeted at users or interest groups (e.g. employees assigned to a customer account)</a:t>
            </a:r>
          </a:p>
          <a:p>
            <a:pPr lvl="1"/>
            <a:r>
              <a:rPr lang="en-US" b="1" dirty="0"/>
              <a:t>App back-end </a:t>
            </a:r>
            <a:r>
              <a:rPr lang="en-US" dirty="0"/>
              <a:t>has to maintain a</a:t>
            </a:r>
            <a:r>
              <a:rPr lang="en-US" b="1" dirty="0"/>
              <a:t> registry associating device handles to interest groups/users</a:t>
            </a:r>
          </a:p>
          <a:p>
            <a:r>
              <a:rPr lang="en-US" dirty="0"/>
              <a:t>Scale</a:t>
            </a:r>
          </a:p>
          <a:p>
            <a:pPr lvl="1"/>
            <a:r>
              <a:rPr lang="en-US" dirty="0"/>
              <a:t>App back-end has to store current handles for each device </a:t>
            </a:r>
            <a:r>
              <a:rPr lang="en-US" dirty="0">
                <a:sym typeface="Wingdings" panose="05000000000000000000" pitchFamily="2" charset="2"/>
              </a:rPr>
              <a:t> </a:t>
            </a:r>
            <a:r>
              <a:rPr lang="en-US" b="1" dirty="0"/>
              <a:t>high storage and VM costs</a:t>
            </a:r>
          </a:p>
          <a:p>
            <a:pPr lvl="1"/>
            <a:r>
              <a:rPr lang="en-US" dirty="0"/>
              <a:t>Broadcast to millions of devices with low latency </a:t>
            </a:r>
            <a:r>
              <a:rPr lang="en-US" b="1" dirty="0"/>
              <a:t>requires parallelization (DB ad VM)</a:t>
            </a:r>
          </a:p>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
        <p:nvSpPr>
          <p:cNvPr id="10" name="Slide Image Placeholder 9"/>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790366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Notification Hubs eliminate one major complexity: you do not have to manage the challenges of push notifications. Instead, you can use a Notification Hub. Notification Hubs use a full multiplatform, scaled-out push notification infrastructure, and considerably reduce the push-specific code that runs in the app backend. Notification Hubs implement all the functionality of a push infrastructure. Devices are only responsible for registering PNS handles, and the backend is responsible for sending platform-independent messages to users or interest groups, as shown in the following figure:</a:t>
            </a:r>
          </a:p>
          <a:p>
            <a:r>
              <a:rPr lang="en-US" dirty="0"/>
              <a:t>One-time set up</a:t>
            </a:r>
          </a:p>
          <a:p>
            <a:pPr marL="401638" lvl="1" indent="-228600">
              <a:buFont typeface="+mj-lt"/>
              <a:buAutoNum type="arabicPeriod"/>
            </a:pPr>
            <a:r>
              <a:rPr lang="en-US" dirty="0"/>
              <a:t>Create a Notification Hub</a:t>
            </a:r>
          </a:p>
          <a:p>
            <a:r>
              <a:rPr lang="en-US" dirty="0"/>
              <a:t>Register</a:t>
            </a:r>
          </a:p>
          <a:p>
            <a:pPr marL="401638" lvl="1" indent="-228600">
              <a:buFont typeface="+mj-lt"/>
              <a:buAutoNum type="arabicPeriod"/>
            </a:pPr>
            <a:r>
              <a:rPr lang="en-US" dirty="0"/>
              <a:t>The client app retrieves its current handle </a:t>
            </a:r>
            <a:r>
              <a:rPr lang="en-US" b="1" dirty="0"/>
              <a:t>from the PNS</a:t>
            </a:r>
          </a:p>
          <a:p>
            <a:pPr marL="401638" lvl="1" indent="-228600">
              <a:buFont typeface="+mj-lt"/>
              <a:buAutoNum type="arabicPeriod"/>
            </a:pPr>
            <a:r>
              <a:rPr lang="en-US" dirty="0"/>
              <a:t>Client app creates (or updates) a registration on the Notification Hub </a:t>
            </a:r>
            <a:r>
              <a:rPr lang="en-US" b="1" dirty="0"/>
              <a:t>with the current handle</a:t>
            </a:r>
          </a:p>
          <a:p>
            <a:r>
              <a:rPr lang="en-US" dirty="0"/>
              <a:t>Send Notification</a:t>
            </a:r>
          </a:p>
          <a:p>
            <a:pPr marL="401638" lvl="1" indent="-228600">
              <a:buFont typeface="+mj-lt"/>
              <a:buAutoNum type="arabicPeriod"/>
            </a:pPr>
            <a:r>
              <a:rPr lang="en-US" dirty="0"/>
              <a:t>The app back-end sends a message to the Notification Hub</a:t>
            </a:r>
          </a:p>
          <a:p>
            <a:pPr marL="401638" lvl="1" indent="-228600">
              <a:buFont typeface="+mj-lt"/>
              <a:buAutoNum type="arabicPeriod"/>
            </a:pPr>
            <a:r>
              <a:rPr lang="en-US" dirty="0"/>
              <a:t>Notification Hub pushes it to the PNS’</a:t>
            </a:r>
          </a:p>
          <a:p>
            <a:pPr marL="0" indent="0">
              <a:buNone/>
            </a:pPr>
            <a:r>
              <a:rPr lang="en-US" dirty="0"/>
              <a:t>For more details: </a:t>
            </a:r>
            <a:r>
              <a:rPr lang="en-US" dirty="0">
                <a:hlinkClick r:id="rId3"/>
              </a:rPr>
              <a:t>https://msdn.microsoft.com/en-us/library/azure/jj927170.aspx</a:t>
            </a:r>
            <a:endParaRPr lang="en-US" dirty="0"/>
          </a:p>
          <a:p>
            <a:pPr marL="0" indent="0">
              <a:buNone/>
            </a:pP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
        <p:nvSpPr>
          <p:cNvPr id="13" name="Slide Image Placeholder 12"/>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330232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X-plat: from any back-end to any mobile platform</a:t>
            </a:r>
          </a:p>
          <a:p>
            <a:pPr lvl="1"/>
            <a:r>
              <a:rPr lang="en-US" dirty="0"/>
              <a:t>Backend can be on-premises or in the cloud, .NET/Node/Java/PHP/Node/anything. </a:t>
            </a:r>
          </a:p>
          <a:p>
            <a:pPr lvl="1"/>
            <a:r>
              <a:rPr lang="en-US" dirty="0"/>
              <a:t>Support Windows Phone/Windows/iOS/Android and (as of today) Kindle Fire.</a:t>
            </a:r>
          </a:p>
          <a:p>
            <a:r>
              <a:rPr lang="en-US" dirty="0"/>
              <a:t>No need to store device information in the app back-end</a:t>
            </a:r>
          </a:p>
          <a:p>
            <a:pPr lvl="1"/>
            <a:r>
              <a:rPr lang="en-US" dirty="0"/>
              <a:t>Notification Hub maintains the registry of devices and the associations to users/interest groups</a:t>
            </a:r>
          </a:p>
          <a:p>
            <a:r>
              <a:rPr lang="en-US" dirty="0"/>
              <a:t>Routing and interest groups</a:t>
            </a:r>
          </a:p>
          <a:p>
            <a:pPr lvl="1"/>
            <a:r>
              <a:rPr lang="en-US" dirty="0"/>
              <a:t>Target individual users and large interest groups using tags</a:t>
            </a:r>
          </a:p>
          <a:p>
            <a:r>
              <a:rPr lang="en-US" dirty="0"/>
              <a:t>Personalization and localization</a:t>
            </a:r>
          </a:p>
          <a:p>
            <a:pPr lvl="1"/>
            <a:r>
              <a:rPr lang="en-US" dirty="0"/>
              <a:t>Keep your back-end free of presentation concerns like localization and user preferences using templates</a:t>
            </a:r>
          </a:p>
          <a:p>
            <a:r>
              <a:rPr lang="en-US" dirty="0"/>
              <a:t>Broadcast at scale, multicast, unicast</a:t>
            </a:r>
          </a:p>
          <a:p>
            <a:pPr lvl="1"/>
            <a:r>
              <a:rPr lang="en-US" dirty="0"/>
              <a:t>Push notifications to millions of devices (across platforms) with a single call</a:t>
            </a:r>
          </a:p>
          <a:p>
            <a:r>
              <a:rPr lang="en-US" dirty="0"/>
              <a:t>Telemetry</a:t>
            </a:r>
          </a:p>
          <a:p>
            <a:pPr lvl="1"/>
            <a:r>
              <a:rPr lang="en-US" dirty="0"/>
              <a:t>Rich telemetry available through portal or APIs</a:t>
            </a:r>
          </a:p>
          <a:p>
            <a:endParaRPr lang="en-US" dirty="0"/>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29</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918842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GB" dirty="0"/>
              <a:t>Stock Keeping Units (SKUs) are the different “marketing” versions and below the corresponding devices.</a:t>
            </a:r>
            <a:endParaRPr lang="en-US" dirty="0"/>
          </a:p>
        </p:txBody>
      </p:sp>
      <p:sp>
        <p:nvSpPr>
          <p:cNvPr id="9" name="Slide Image Placeholder 8"/>
          <p:cNvSpPr>
            <a:spLocks noGrp="1" noRot="1" noChangeAspect="1"/>
          </p:cNvSpPr>
          <p:nvPr>
            <p:ph type="sldImg"/>
          </p:nvPr>
        </p:nvSpPr>
        <p:spPr/>
      </p:sp>
      <p:sp>
        <p:nvSpPr>
          <p:cNvPr id="10" name="Slide Number Placeholder 9"/>
          <p:cNvSpPr>
            <a:spLocks noGrp="1"/>
          </p:cNvSpPr>
          <p:nvPr>
            <p:ph type="sldNum" sz="quarter" idx="10"/>
          </p:nvPr>
        </p:nvSpPr>
        <p:spPr/>
        <p:txBody>
          <a:bodyPr/>
          <a:lstStyle/>
          <a:p>
            <a:fld id="{1489DB6A-E92B-415B-AFB4-9C72D4A9006D}" type="slidenum">
              <a:rPr lang="en-US" smtClean="0"/>
              <a:pPr/>
              <a:t>3</a:t>
            </a:fld>
            <a:endParaRPr lang="en-US" dirty="0"/>
          </a:p>
        </p:txBody>
      </p:sp>
    </p:spTree>
    <p:extLst>
      <p:ext uri="{BB962C8B-B14F-4D97-AF65-F5344CB8AC3E}">
        <p14:creationId xmlns:p14="http://schemas.microsoft.com/office/powerpoint/2010/main" val="17343962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Main points:</a:t>
            </a:r>
            <a:endParaRPr lang="en-US" dirty="0"/>
          </a:p>
          <a:p>
            <a:r>
              <a:rPr lang="en-US" dirty="0"/>
              <a:t>Bing application (Windows 8,8.1/10) : Bing New, Travel….</a:t>
            </a:r>
          </a:p>
          <a:p>
            <a:r>
              <a:rPr lang="en-US" dirty="0"/>
              <a:t>Sochi 2014 : real world scenario with massive load…</a:t>
            </a:r>
          </a:p>
        </p:txBody>
      </p:sp>
      <p:sp>
        <p:nvSpPr>
          <p:cNvPr id="4" name="Slide Number Placeholder 3"/>
          <p:cNvSpPr>
            <a:spLocks noGrp="1"/>
          </p:cNvSpPr>
          <p:nvPr>
            <p:ph type="sldNum" sz="quarter" idx="10"/>
          </p:nvPr>
        </p:nvSpPr>
        <p:spPr/>
        <p:txBody>
          <a:bodyPr/>
          <a:lstStyle/>
          <a:p>
            <a:fld id="{1489DB6A-E92B-415B-AFB4-9C72D4A9006D}" type="slidenum">
              <a:rPr lang="en-US" smtClean="0"/>
              <a:pPr/>
              <a:t>30</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860140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Getting started with Notification Hubs for Windows Store Apps</a:t>
            </a:r>
          </a:p>
          <a:p>
            <a:r>
              <a:rPr lang="en-US" dirty="0">
                <a:hlinkClick r:id="rId3"/>
              </a:rPr>
              <a:t>Prerequisites</a:t>
            </a:r>
            <a:r>
              <a:rPr lang="en-US" dirty="0"/>
              <a:t> : An active Windows Store account</a:t>
            </a:r>
          </a:p>
          <a:p>
            <a:r>
              <a:rPr lang="en-US" dirty="0"/>
              <a:t>Demo:</a:t>
            </a:r>
          </a:p>
          <a:p>
            <a:pPr lvl="1"/>
            <a:r>
              <a:rPr lang="en-US" dirty="0">
                <a:hlinkClick r:id="rId4"/>
              </a:rPr>
              <a:t>Register your app for the Windows Store</a:t>
            </a:r>
            <a:endParaRPr lang="en-US" dirty="0"/>
          </a:p>
          <a:p>
            <a:pPr lvl="1"/>
            <a:r>
              <a:rPr lang="en-US" dirty="0">
                <a:hlinkClick r:id="rId5"/>
              </a:rPr>
              <a:t>Configure your notification hub</a:t>
            </a:r>
            <a:endParaRPr lang="en-US" dirty="0"/>
          </a:p>
          <a:p>
            <a:pPr lvl="1"/>
            <a:r>
              <a:rPr lang="en-US" dirty="0">
                <a:hlinkClick r:id="rId6"/>
              </a:rPr>
              <a:t>Connect your app to the notification hub</a:t>
            </a:r>
            <a:endParaRPr lang="en-US" dirty="0"/>
          </a:p>
          <a:p>
            <a:pPr lvl="1"/>
            <a:r>
              <a:rPr lang="en-US" dirty="0">
                <a:hlinkClick r:id="rId7"/>
              </a:rPr>
              <a:t>Send notifications</a:t>
            </a:r>
            <a:endParaRPr lang="en-US" dirty="0"/>
          </a:p>
          <a:p>
            <a:pPr marL="0" indent="0">
              <a:buNone/>
            </a:pPr>
            <a:endParaRPr lang="en-US" dirty="0"/>
          </a:p>
          <a:p>
            <a:pPr marL="0" indent="0">
              <a:buNone/>
            </a:pPr>
            <a:r>
              <a:rPr lang="en-US" b="1" dirty="0"/>
              <a:t>Full online script:  </a:t>
            </a:r>
          </a:p>
          <a:p>
            <a:pPr marL="0" indent="0">
              <a:buNone/>
            </a:pPr>
            <a:r>
              <a:rPr lang="en-US" dirty="0">
                <a:hlinkClick r:id="rId8"/>
              </a:rPr>
              <a:t>https://azure.microsoft.com/en-us/documentation/articles/notification-hubs-windows-store-dotnet-get-started/</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31</a:t>
            </a:fld>
            <a:endParaRPr 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2492673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Step 1 : </a:t>
            </a:r>
          </a:p>
          <a:p>
            <a:pPr lvl="1"/>
            <a:r>
              <a:rPr lang="en-US" dirty="0"/>
              <a:t>Register a new app in the Windows Dev Store</a:t>
            </a:r>
            <a:br>
              <a:rPr lang="en-US" dirty="0"/>
            </a:br>
            <a:r>
              <a:rPr lang="en-US" dirty="0"/>
              <a:t>and enable Push notification for this app (retrieve MPNS SSID &amp; secret)</a:t>
            </a:r>
            <a:endParaRPr lang="fr-FR" dirty="0"/>
          </a:p>
          <a:p>
            <a:pPr lvl="0"/>
            <a:r>
              <a:rPr lang="en-US" dirty="0"/>
              <a:t>Step 2</a:t>
            </a:r>
            <a:endParaRPr lang="fr-FR" dirty="0"/>
          </a:p>
          <a:p>
            <a:pPr lvl="1"/>
            <a:r>
              <a:rPr lang="en-US" dirty="0"/>
              <a:t>Create your app in Visual studio and associate it with the store</a:t>
            </a:r>
            <a:endParaRPr lang="fr-FR" dirty="0"/>
          </a:p>
          <a:p>
            <a:pPr lvl="0"/>
            <a:r>
              <a:rPr lang="en-US" dirty="0"/>
              <a:t>Step 3</a:t>
            </a:r>
            <a:endParaRPr lang="fr-FR" dirty="0"/>
          </a:p>
          <a:p>
            <a:pPr lvl="1"/>
            <a:r>
              <a:rPr lang="en-US" dirty="0"/>
              <a:t>Create an Azure Notification hub service and enter your MPNS SSID &amp; secret</a:t>
            </a:r>
            <a:endParaRPr lang="fr-FR" dirty="0"/>
          </a:p>
          <a:p>
            <a:pPr lvl="0"/>
            <a:r>
              <a:rPr lang="en-US" dirty="0"/>
              <a:t>Step 4</a:t>
            </a:r>
            <a:endParaRPr lang="fr-FR" dirty="0"/>
          </a:p>
          <a:p>
            <a:pPr lvl="1"/>
            <a:r>
              <a:rPr lang="en-US" dirty="0"/>
              <a:t>In VisualStudio, add WindowsAzure.Messaging.Managed  nuget package.</a:t>
            </a:r>
            <a:br>
              <a:rPr lang="en-US" dirty="0"/>
            </a:br>
            <a:r>
              <a:rPr lang="en-US" dirty="0"/>
              <a:t>Develop your app.</a:t>
            </a:r>
          </a:p>
          <a:p>
            <a:r>
              <a:rPr lang="en-US" dirty="0"/>
              <a:t>Complete instructions for all platforms:</a:t>
            </a:r>
            <a:br>
              <a:rPr lang="en-US" dirty="0"/>
            </a:br>
            <a:r>
              <a:rPr lang="en-US" dirty="0">
                <a:hlinkClick r:id="rId3"/>
              </a:rPr>
              <a:t>https://azure.microsoft.com/en-us/documentation/articles/notification-hubs-windows-store-dotnet-get-started</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32</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767380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pPr/>
              <a:t>33</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6595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a:prstGeom prst="rect">
            <a:avLst/>
          </a:prstGeom>
        </p:spPr>
      </p:sp>
      <p:sp>
        <p:nvSpPr>
          <p:cNvPr id="3" name="Notes Placeholder 2"/>
          <p:cNvSpPr>
            <a:spLocks noGrp="1"/>
          </p:cNvSpPr>
          <p:nvPr>
            <p:ph type="body" idx="1"/>
          </p:nvPr>
        </p:nvSpPr>
        <p:spPr>
          <a:xfrm>
            <a:off x="384048" y="3913632"/>
            <a:ext cx="6099048" cy="4773168"/>
          </a:xfrm>
          <a:prstGeom prst="rect">
            <a:avLst/>
          </a:prstGeom>
        </p:spPr>
        <p:txBody>
          <a:bodyPr/>
          <a:lstStyle/>
          <a:p>
            <a:endParaRPr lang="en-US" dirty="0"/>
          </a:p>
        </p:txBody>
      </p:sp>
      <p:sp>
        <p:nvSpPr>
          <p:cNvPr id="4" name="Slide Number Placeholder 3"/>
          <p:cNvSpPr>
            <a:spLocks noGrp="1"/>
          </p:cNvSpPr>
          <p:nvPr>
            <p:ph type="sldNum" sz="quarter" idx="10"/>
          </p:nvPr>
        </p:nvSpPr>
        <p:spPr>
          <a:xfrm>
            <a:off x="5429249" y="8685213"/>
            <a:ext cx="1427163" cy="458787"/>
          </a:xfrm>
          <a:prstGeom prst="rect">
            <a:avLst/>
          </a:prstGeom>
        </p:spPr>
        <p:txBody>
          <a:bodyPr/>
          <a:lstStyle/>
          <a:p>
            <a:fld id="{1489DB6A-E92B-415B-AFB4-9C72D4A9006D}" type="slidenum">
              <a:rPr lang="en-US" smtClean="0"/>
              <a:t>34</a:t>
            </a:fld>
            <a:endParaRPr lang="en-US" dirty="0"/>
          </a:p>
        </p:txBody>
      </p:sp>
    </p:spTree>
    <p:extLst>
      <p:ext uri="{BB962C8B-B14F-4D97-AF65-F5344CB8AC3E}">
        <p14:creationId xmlns:p14="http://schemas.microsoft.com/office/powerpoint/2010/main" val="26308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a:prstGeom prst="rect">
            <a:avLst/>
          </a:prstGeom>
        </p:spPr>
      </p:sp>
      <p:sp>
        <p:nvSpPr>
          <p:cNvPr id="3" name="Notes Placeholder 2"/>
          <p:cNvSpPr>
            <a:spLocks noGrp="1"/>
          </p:cNvSpPr>
          <p:nvPr>
            <p:ph type="body" idx="1"/>
          </p:nvPr>
        </p:nvSpPr>
        <p:spPr>
          <a:xfrm>
            <a:off x="384048" y="3913632"/>
            <a:ext cx="6099048" cy="4773168"/>
          </a:xfrm>
          <a:prstGeom prst="rect">
            <a:avLst/>
          </a:prstGeom>
        </p:spPr>
        <p:txBody>
          <a:bodyPr/>
          <a:lstStyle/>
          <a:p>
            <a:endParaRPr lang="en-US" dirty="0"/>
          </a:p>
        </p:txBody>
      </p:sp>
      <p:sp>
        <p:nvSpPr>
          <p:cNvPr id="4" name="Slide Number Placeholder 3"/>
          <p:cNvSpPr>
            <a:spLocks noGrp="1"/>
          </p:cNvSpPr>
          <p:nvPr>
            <p:ph type="sldNum" sz="quarter" idx="10"/>
          </p:nvPr>
        </p:nvSpPr>
        <p:spPr>
          <a:xfrm>
            <a:off x="5429249" y="8685213"/>
            <a:ext cx="1427163" cy="458787"/>
          </a:xfrm>
          <a:prstGeom prst="rect">
            <a:avLst/>
          </a:prstGeom>
        </p:spPr>
        <p:txBody>
          <a:bodyPr/>
          <a:lstStyle/>
          <a:p>
            <a:fld id="{1489DB6A-E92B-415B-AFB4-9C72D4A9006D}" type="slidenum">
              <a:rPr lang="en-US" smtClean="0"/>
              <a:t>35</a:t>
            </a:fld>
            <a:endParaRPr lang="en-US" dirty="0"/>
          </a:p>
        </p:txBody>
      </p:sp>
    </p:spTree>
    <p:extLst>
      <p:ext uri="{BB962C8B-B14F-4D97-AF65-F5344CB8AC3E}">
        <p14:creationId xmlns:p14="http://schemas.microsoft.com/office/powerpoint/2010/main" val="980244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
        <p:nvSpPr>
          <p:cNvPr id="9" name="Slide Image Placeholder 8"/>
          <p:cNvSpPr>
            <a:spLocks noGrp="1" noRot="1" noChangeAspect="1"/>
          </p:cNvSpPr>
          <p:nvPr>
            <p:ph type="sldImg"/>
          </p:nvPr>
        </p:nvSpPr>
        <p:spPr/>
      </p:sp>
      <p:sp>
        <p:nvSpPr>
          <p:cNvPr id="10" name="Notes Placeholder 9"/>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6458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 tag can be any string, up to 120 characters, containing alphanumeric and the following non-alphanumeric characters: ‘_’, ‘@’, ‘#’, ‘.’, ‘:’, ‘-’. The following example shows an application from which you can receive toast notifications about specific music groups. In this scenario, a simple way to route notifications is to label registrations with tags that represent the different bands, as in the following picture.</a:t>
            </a:r>
          </a:p>
          <a:p>
            <a:pPr lvl="1"/>
            <a:r>
              <a:rPr lang="en-US" dirty="0"/>
              <a:t>In this picture, the message tagged </a:t>
            </a:r>
            <a:r>
              <a:rPr lang="en-US" b="1" dirty="0"/>
              <a:t>Beatles </a:t>
            </a:r>
            <a:r>
              <a:rPr lang="en-US" dirty="0"/>
              <a:t>reaches only the tablet that registered with the tag </a:t>
            </a:r>
            <a:r>
              <a:rPr lang="en-US" b="1" dirty="0"/>
              <a:t>Beatles.</a:t>
            </a:r>
          </a:p>
          <a:p>
            <a:pPr lvl="1"/>
            <a:r>
              <a:rPr lang="en-US" dirty="0"/>
              <a:t>For more information about creating registrations for tags, see </a:t>
            </a:r>
            <a:r>
              <a:rPr lang="en-US" dirty="0">
                <a:hlinkClick r:id="rId3"/>
              </a:rPr>
              <a:t>Registration Management</a:t>
            </a:r>
            <a:r>
              <a:rPr lang="en-US" dirty="0"/>
              <a:t>.</a:t>
            </a:r>
          </a:p>
          <a:p>
            <a:r>
              <a:rPr lang="en-US" dirty="0"/>
              <a:t>You can send notifications to tags using the </a:t>
            </a:r>
            <a:r>
              <a:rPr lang="en-US" b="1" dirty="0"/>
              <a:t>send notifications </a:t>
            </a:r>
            <a:r>
              <a:rPr lang="en-US" dirty="0"/>
              <a:t>methods of the </a:t>
            </a:r>
            <a:r>
              <a:rPr lang="en-US" dirty="0">
                <a:hlinkClick r:id="rId4"/>
              </a:rPr>
              <a:t>Microsoft.ServiceBus.Notifications.NotificationHubClient</a:t>
            </a:r>
            <a:r>
              <a:rPr lang="en-US" dirty="0"/>
              <a:t> class in the SDK. You can also use Node.js, or the </a:t>
            </a:r>
            <a:r>
              <a:rPr lang="en-US" dirty="0">
                <a:hlinkClick r:id="rId5"/>
              </a:rPr>
              <a:t>Push Notifications REST APIs</a:t>
            </a:r>
            <a:r>
              <a:rPr lang="en-US" dirty="0"/>
              <a:t>.</a:t>
            </a:r>
          </a:p>
          <a:p>
            <a:r>
              <a:rPr lang="en-US" dirty="0"/>
              <a:t>Note the following examples:</a:t>
            </a:r>
          </a:p>
          <a:p>
            <a:pPr lvl="1"/>
            <a:r>
              <a:rPr lang="en-US" dirty="0"/>
              <a:t>C# : await hub.SendWindowsNativeNotificationAsync(wnsToast, "tag"); </a:t>
            </a:r>
          </a:p>
          <a:p>
            <a:r>
              <a:rPr lang="en-US" b="1" dirty="0"/>
              <a:t>Note:</a:t>
            </a:r>
            <a:r>
              <a:rPr lang="en-US" dirty="0"/>
              <a:t> Tags do not have to be pre-provisioned and can refer to multiple app-specific concepts. For example, users of this example application can comment on bands and want to receive toasts, not only for the comments on their favorite bands, but also for all comments from their friends, regardless of the band on which they are commenting. The following picture shows an example of this scenario:</a:t>
            </a:r>
          </a:p>
          <a:p>
            <a:pPr marL="0" indent="0">
              <a:buNone/>
            </a:pPr>
            <a:r>
              <a:rPr lang="en-US" b="1" dirty="0"/>
              <a:t>For more details: </a:t>
            </a:r>
            <a:r>
              <a:rPr lang="en-US" dirty="0">
                <a:hlinkClick r:id="rId6"/>
              </a:rPr>
              <a:t>https://msdn.microsoft.com/en-us/library/azure/dn530749.aspx?cs-save-lang=1&amp;cs-lang=csharp#code-snippet-1</a:t>
            </a: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37</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42721335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a:prstGeom prst="rect">
            <a:avLst/>
          </a:prstGeom>
        </p:spPr>
      </p:sp>
      <p:sp>
        <p:nvSpPr>
          <p:cNvPr id="3" name="Notes Placeholder 2"/>
          <p:cNvSpPr>
            <a:spLocks noGrp="1"/>
          </p:cNvSpPr>
          <p:nvPr>
            <p:ph type="body" idx="1"/>
          </p:nvPr>
        </p:nvSpPr>
        <p:spPr>
          <a:xfrm>
            <a:off x="384048" y="3913632"/>
            <a:ext cx="6099048" cy="4773168"/>
          </a:xfrm>
          <a:prstGeom prst="rect">
            <a:avLst/>
          </a:prstGeom>
        </p:spPr>
        <p:txBody>
          <a:bodyPr/>
          <a:lstStyle/>
          <a:p>
            <a:endParaRPr lang="en-US" dirty="0"/>
          </a:p>
        </p:txBody>
      </p:sp>
      <p:sp>
        <p:nvSpPr>
          <p:cNvPr id="4" name="Slide Number Placeholder 3"/>
          <p:cNvSpPr>
            <a:spLocks noGrp="1"/>
          </p:cNvSpPr>
          <p:nvPr>
            <p:ph type="sldNum" sz="quarter" idx="10"/>
          </p:nvPr>
        </p:nvSpPr>
        <p:spPr>
          <a:xfrm>
            <a:off x="5429249" y="8685213"/>
            <a:ext cx="1427163" cy="458787"/>
          </a:xfrm>
          <a:prstGeom prst="rect">
            <a:avLst/>
          </a:prstGeom>
        </p:spPr>
        <p:txBody>
          <a:bodyPr/>
          <a:lstStyle/>
          <a:p>
            <a:fld id="{1489DB6A-E92B-415B-AFB4-9C72D4A9006D}" type="slidenum">
              <a:rPr lang="en-US" smtClean="0"/>
              <a:t>38</a:t>
            </a:fld>
            <a:endParaRPr lang="en-US" dirty="0"/>
          </a:p>
        </p:txBody>
      </p:sp>
    </p:spTree>
    <p:extLst>
      <p:ext uri="{BB962C8B-B14F-4D97-AF65-F5344CB8AC3E}">
        <p14:creationId xmlns:p14="http://schemas.microsoft.com/office/powerpoint/2010/main" val="18857267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31-03-16 16:18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075744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GB" b="1" dirty="0"/>
              <a:t>Speaker Notes:</a:t>
            </a:r>
            <a:endParaRPr lang="en-US" dirty="0"/>
          </a:p>
          <a:p>
            <a:pPr marL="0" lvl="0" indent="0">
              <a:buNone/>
            </a:pPr>
            <a:r>
              <a:rPr lang="en-GB" dirty="0"/>
              <a:t>TODO: Update with Windows 10 / Microsoft Visual Studio 2015 RTM</a:t>
            </a:r>
            <a:r>
              <a:rPr lang="en-US" dirty="0"/>
              <a:t> </a:t>
            </a:r>
          </a:p>
          <a:p>
            <a:pPr marL="0" lvl="0" indent="0">
              <a:buNone/>
            </a:pPr>
            <a:endParaRPr lang="en-US" dirty="0">
              <a:solidFill>
                <a:srgbClr val="FF0000"/>
              </a:solidFill>
            </a:endParaRPr>
          </a:p>
          <a:p>
            <a:pPr marL="0" lvl="0" indent="0">
              <a:buNone/>
            </a:pPr>
            <a:r>
              <a:rPr lang="en-US" b="1" dirty="0"/>
              <a:t>Demo</a:t>
            </a:r>
            <a:r>
              <a:rPr lang="en-US" dirty="0"/>
              <a:t>: Show where this is stored.</a:t>
            </a:r>
          </a:p>
          <a:p>
            <a:pPr marL="0" lvl="0" indent="0">
              <a:buNone/>
            </a:pPr>
            <a:r>
              <a:rPr lang="en-US" dirty="0"/>
              <a:t>---------------------------------</a:t>
            </a:r>
          </a:p>
          <a:p>
            <a:pPr marL="228600" lvl="0" indent="-228600">
              <a:buFont typeface="+mj-lt"/>
              <a:buAutoNum type="arabicPeriod"/>
            </a:pPr>
            <a:r>
              <a:rPr lang="en-US" dirty="0"/>
              <a:t>Go to </a:t>
            </a:r>
            <a:r>
              <a:rPr lang="en-US" i="1" dirty="0"/>
              <a:t>C:\Program Files (x86)\Windows Kits\10\Platforms\UAP\10.0.10240.0</a:t>
            </a:r>
            <a:endParaRPr lang="en-US" dirty="0"/>
          </a:p>
          <a:p>
            <a:pPr marL="228600" lvl="0" indent="-228600">
              <a:buFont typeface="+mj-lt"/>
              <a:buAutoNum type="arabicPeriod"/>
            </a:pPr>
            <a:r>
              <a:rPr lang="en-US" dirty="0"/>
              <a:t>Click the </a:t>
            </a:r>
            <a:r>
              <a:rPr lang="en-US" b="1" dirty="0"/>
              <a:t>platform.xml</a:t>
            </a:r>
            <a:r>
              <a:rPr lang="en-US" dirty="0"/>
              <a:t> file.</a:t>
            </a:r>
          </a:p>
          <a:p>
            <a:pPr marL="228600" lvl="0" indent="-228600">
              <a:buFont typeface="+mj-lt"/>
              <a:buAutoNum type="arabicPeriod"/>
            </a:pPr>
            <a:r>
              <a:rPr lang="en-US" dirty="0"/>
              <a:t>Go to </a:t>
            </a:r>
            <a:r>
              <a:rPr lang="en-US" i="1" dirty="0"/>
              <a:t>C:\Program Files (x86)\Windows Kits\10\References\</a:t>
            </a:r>
            <a:r>
              <a:rPr lang="en-US" dirty="0"/>
              <a:t> and look for </a:t>
            </a:r>
            <a:r>
              <a:rPr lang="en-US" b="1" dirty="0"/>
              <a:t>Windows.Foundation.UniversalApiContract</a:t>
            </a:r>
            <a:r>
              <a:rPr lang="en-US" dirty="0"/>
              <a:t> and the two other .winmd files.</a:t>
            </a:r>
          </a:p>
          <a:p>
            <a:pPr marL="228600" lvl="0" indent="-228600">
              <a:buFont typeface="+mj-lt"/>
              <a:buAutoNum type="arabicPeriod"/>
            </a:pPr>
            <a:r>
              <a:rPr lang="en-US" dirty="0"/>
              <a:t>Open the files in ILspy.</a:t>
            </a:r>
          </a:p>
          <a:p>
            <a:pPr marL="228600" lvl="0" indent="-228600">
              <a:buFont typeface="+mj-lt"/>
              <a:buAutoNum type="arabicPeriod"/>
            </a:pPr>
            <a:r>
              <a:rPr lang="en-US" dirty="0">
                <a:solidFill>
                  <a:srgbClr val="FF0000"/>
                </a:solidFill>
              </a:rPr>
              <a:t>Windows.Foundation.UniversalApiContract is the former Windows RT APIs and new Windows 10 APIs.  </a:t>
            </a:r>
          </a:p>
        </p:txBody>
      </p:sp>
      <p:sp>
        <p:nvSpPr>
          <p:cNvPr id="9" name="Slide Image Placeholder 8"/>
          <p:cNvSpPr>
            <a:spLocks noGrp="1" noRot="1" noChangeAspect="1"/>
          </p:cNvSpPr>
          <p:nvPr>
            <p:ph type="sldImg"/>
          </p:nvPr>
        </p:nvSpPr>
        <p:spPr/>
      </p:sp>
      <p:sp>
        <p:nvSpPr>
          <p:cNvPr id="10" name="Slide Number Placeholder 9"/>
          <p:cNvSpPr>
            <a:spLocks noGrp="1"/>
          </p:cNvSpPr>
          <p:nvPr>
            <p:ph type="sldNum" sz="quarter" idx="10"/>
          </p:nvPr>
        </p:nvSpPr>
        <p:spPr/>
        <p:txBody>
          <a:bodyPr/>
          <a:lstStyle/>
          <a:p>
            <a:fld id="{1489DB6A-E92B-415B-AFB4-9C72D4A9006D}" type="slidenum">
              <a:rPr lang="en-US" smtClean="0"/>
              <a:pPr/>
              <a:t>4</a:t>
            </a:fld>
            <a:endParaRPr lang="en-US" dirty="0"/>
          </a:p>
        </p:txBody>
      </p:sp>
      <p:sp>
        <p:nvSpPr>
          <p:cNvPr id="6" name="Rectangle 5"/>
          <p:cNvSpPr/>
          <p:nvPr/>
        </p:nvSpPr>
        <p:spPr>
          <a:xfrm>
            <a:off x="-2743200" y="4507959"/>
            <a:ext cx="3175000" cy="1107996"/>
          </a:xfrm>
          <a:prstGeom prst="rect">
            <a:avLst/>
          </a:prstGeom>
          <a:solidFill>
            <a:srgbClr val="FCD5B5"/>
          </a:solidFill>
          <a:effectLst>
            <a:outerShdw blurRad="190500" dist="76200" dir="2700000" algn="tl">
              <a:srgbClr val="646464"/>
            </a:outerShdw>
          </a:effectLst>
        </p:spPr>
        <p:txBody>
          <a:bodyPr>
            <a:spAutoFit/>
          </a:bodyPr>
          <a:lstStyle/>
          <a:p>
            <a:r>
              <a:rPr lang="en-US" sz="1100" dirty="0"/>
              <a:t>[EDITOR] Deepankar Panda (Spectrum Consultants India Pvt):</a:t>
            </a:r>
          </a:p>
          <a:p>
            <a:r>
              <a:rPr lang="en-US" sz="1100" i="1" dirty="0"/>
              <a:t>06 October 2015
</a:t>
            </a:r>
            <a:r>
              <a:rPr lang="en-US" sz="1100" dirty="0"/>
              <a:t>Seems ambiguous – Kindly elaborate on the context for clarity.</a:t>
            </a:r>
          </a:p>
        </p:txBody>
      </p:sp>
      <p:sp>
        <p:nvSpPr>
          <p:cNvPr id="7" name="Rectangle 6"/>
          <p:cNvSpPr/>
          <p:nvPr/>
        </p:nvSpPr>
        <p:spPr>
          <a:xfrm>
            <a:off x="6930862" y="6172200"/>
            <a:ext cx="3175000" cy="1107996"/>
          </a:xfrm>
          <a:prstGeom prst="rect">
            <a:avLst/>
          </a:prstGeom>
          <a:solidFill>
            <a:srgbClr val="FCD5B5"/>
          </a:solidFill>
          <a:effectLst>
            <a:outerShdw blurRad="190500" dist="76200" dir="2700000" algn="tl">
              <a:srgbClr val="646464"/>
            </a:outerShdw>
          </a:effectLst>
        </p:spPr>
        <p:txBody>
          <a:bodyPr>
            <a:spAutoFit/>
          </a:bodyPr>
          <a:lstStyle/>
          <a:p>
            <a:r>
              <a:rPr lang="en-US" sz="1100" dirty="0"/>
              <a:t>[EDITOR] Deepankar Panda (Spectrum Consultants India Pvt):</a:t>
            </a:r>
          </a:p>
          <a:p>
            <a:r>
              <a:rPr lang="en-US" sz="1100" i="1" dirty="0"/>
              <a:t>06 October 2015
</a:t>
            </a:r>
            <a:r>
              <a:rPr lang="en-US" sz="1100" dirty="0"/>
              <a:t>Seems incomplete – Kindly elaborate on the content for clarity.</a:t>
            </a:r>
          </a:p>
        </p:txBody>
      </p:sp>
    </p:spTree>
    <p:extLst>
      <p:ext uri="{BB962C8B-B14F-4D97-AF65-F5344CB8AC3E}">
        <p14:creationId xmlns:p14="http://schemas.microsoft.com/office/powerpoint/2010/main" val="3347783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GB" dirty="0"/>
              <a:t>TODO: Check the screenshot with Visual Studio 2015.</a:t>
            </a:r>
          </a:p>
        </p:txBody>
      </p:sp>
      <p:sp>
        <p:nvSpPr>
          <p:cNvPr id="9" name="Slide Image Placeholder 8"/>
          <p:cNvSpPr>
            <a:spLocks noGrp="1" noRot="1" noChangeAspect="1"/>
          </p:cNvSpPr>
          <p:nvPr>
            <p:ph type="sldImg"/>
          </p:nvPr>
        </p:nvSpPr>
        <p:spPr/>
      </p:sp>
      <p:sp>
        <p:nvSpPr>
          <p:cNvPr id="10" name="Slide Number Placeholder 9"/>
          <p:cNvSpPr>
            <a:spLocks noGrp="1"/>
          </p:cNvSpPr>
          <p:nvPr>
            <p:ph type="sldNum" sz="quarter" idx="10"/>
          </p:nvPr>
        </p:nvSpPr>
        <p:spPr/>
        <p:txBody>
          <a:bodyPr/>
          <a:lstStyle/>
          <a:p>
            <a:fld id="{1489DB6A-E92B-415B-AFB4-9C72D4A9006D}" type="slidenum">
              <a:rPr lang="en-US" smtClean="0"/>
              <a:pPr/>
              <a:t>5</a:t>
            </a:fld>
            <a:endParaRPr lang="en-US" dirty="0"/>
          </a:p>
        </p:txBody>
      </p:sp>
    </p:spTree>
    <p:extLst>
      <p:ext uri="{BB962C8B-B14F-4D97-AF65-F5344CB8AC3E}">
        <p14:creationId xmlns:p14="http://schemas.microsoft.com/office/powerpoint/2010/main" val="48761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GB" dirty="0"/>
              <a:t>TODO: Retake the screenshot with Visual Studio 2015 RTM.</a:t>
            </a:r>
            <a:endParaRPr lang="en-US" dirty="0"/>
          </a:p>
        </p:txBody>
      </p:sp>
      <p:sp>
        <p:nvSpPr>
          <p:cNvPr id="9" name="Slide Image Placeholder 8"/>
          <p:cNvSpPr>
            <a:spLocks noGrp="1" noRot="1" noChangeAspect="1"/>
          </p:cNvSpPr>
          <p:nvPr>
            <p:ph type="sldImg"/>
          </p:nvPr>
        </p:nvSpPr>
        <p:spPr/>
      </p:sp>
      <p:sp>
        <p:nvSpPr>
          <p:cNvPr id="10" name="Slide Number Placeholder 9"/>
          <p:cNvSpPr>
            <a:spLocks noGrp="1"/>
          </p:cNvSpPr>
          <p:nvPr>
            <p:ph type="sldNum" sz="quarter" idx="10"/>
          </p:nvPr>
        </p:nvSpPr>
        <p:spPr/>
        <p:txBody>
          <a:bodyPr/>
          <a:lstStyle/>
          <a:p>
            <a:fld id="{1489DB6A-E92B-415B-AFB4-9C72D4A9006D}" type="slidenum">
              <a:rPr lang="en-US" smtClean="0"/>
              <a:pPr/>
              <a:t>6</a:t>
            </a:fld>
            <a:endParaRPr lang="en-US" dirty="0"/>
          </a:p>
        </p:txBody>
      </p:sp>
    </p:spTree>
    <p:extLst>
      <p:ext uri="{BB962C8B-B14F-4D97-AF65-F5344CB8AC3E}">
        <p14:creationId xmlns:p14="http://schemas.microsoft.com/office/powerpoint/2010/main" val="1909033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These tests are done at runtime with the ApiInformation methods.</a:t>
            </a:r>
          </a:p>
          <a:p>
            <a:pPr lvl="0"/>
            <a:r>
              <a:rPr lang="en-US" dirty="0"/>
              <a:t>All types are associated to “Contracts” (not the same as Share “contract”). These contracts are a consistent unit of features that are assumed to be </a:t>
            </a:r>
            <a:r>
              <a:rPr lang="en-US" b="1" dirty="0"/>
              <a:t>all</a:t>
            </a:r>
            <a:r>
              <a:rPr lang="en-US" dirty="0"/>
              <a:t> implemented or not implemented at all. The UWP and the SDK extensions are implementing contracts (see slide 17 to know where these lists of contracts are defined in the SDK).</a:t>
            </a:r>
          </a:p>
          <a:p>
            <a:pPr lvl="0"/>
            <a:r>
              <a:rPr lang="en-US" dirty="0"/>
              <a:t>This association type/contract is done via the ContractVersionAttribute</a:t>
            </a:r>
          </a:p>
          <a:p>
            <a:pPr marL="173028" lvl="1" indent="0">
              <a:buNone/>
            </a:pPr>
            <a:r>
              <a:rPr lang="en-GB" dirty="0"/>
              <a:t>   [</a:t>
            </a:r>
            <a:r>
              <a:rPr lang="en-GB" b="1" dirty="0"/>
              <a:t>ContractVersion</a:t>
            </a:r>
            <a:r>
              <a:rPr lang="en-GB" dirty="0"/>
              <a:t>(typeof(DevicesLowLevelContract), 65536u), …]</a:t>
            </a:r>
            <a:br>
              <a:rPr lang="en-GB" dirty="0"/>
            </a:br>
            <a:r>
              <a:rPr lang="en-GB" dirty="0"/>
              <a:t>    public sealed class </a:t>
            </a:r>
            <a:r>
              <a:rPr lang="en-GB" b="1" dirty="0"/>
              <a:t>GpioController</a:t>
            </a:r>
            <a:r>
              <a:rPr lang="en-GB" dirty="0"/>
              <a:t> : IGpioController</a:t>
            </a:r>
            <a:endParaRPr lang="en-US" dirty="0"/>
          </a:p>
          <a:p>
            <a:endParaRPr lang="en-US" dirty="0"/>
          </a:p>
          <a:p>
            <a:pPr marL="0" indent="0">
              <a:buNone/>
            </a:pPr>
            <a:r>
              <a:rPr lang="en-GB" b="1" dirty="0"/>
              <a:t>Note:</a:t>
            </a:r>
            <a:r>
              <a:rPr lang="en-GB" dirty="0"/>
              <a:t> Use IsApiContractPresent when you need to use several types of the same contract to avoid many calls to IsTypePresent. </a:t>
            </a:r>
            <a:endParaRPr lang="en-US" dirty="0"/>
          </a:p>
        </p:txBody>
      </p:sp>
      <p:sp>
        <p:nvSpPr>
          <p:cNvPr id="6" name="Slide Image Placeholder 5"/>
          <p:cNvSpPr>
            <a:spLocks noGrp="1" noRot="1" noChangeAspect="1"/>
          </p:cNvSpPr>
          <p:nvPr>
            <p:ph type="sldImg"/>
          </p:nvPr>
        </p:nvSpPr>
        <p:spPr/>
      </p:sp>
      <p:sp>
        <p:nvSpPr>
          <p:cNvPr id="7" name="Slide Number Placeholder 6"/>
          <p:cNvSpPr>
            <a:spLocks noGrp="1"/>
          </p:cNvSpPr>
          <p:nvPr>
            <p:ph type="sldNum" sz="quarter" idx="10"/>
          </p:nvPr>
        </p:nvSpPr>
        <p:spPr/>
        <p:txBody>
          <a:bodyPr/>
          <a:lstStyle/>
          <a:p>
            <a:fld id="{1489DB6A-E92B-415B-AFB4-9C72D4A9006D}" type="slidenum">
              <a:rPr lang="en-US" smtClean="0"/>
              <a:pPr/>
              <a:t>7</a:t>
            </a:fld>
            <a:endParaRPr lang="en-US" dirty="0"/>
          </a:p>
        </p:txBody>
      </p:sp>
    </p:spTree>
    <p:extLst>
      <p:ext uri="{BB962C8B-B14F-4D97-AF65-F5344CB8AC3E}">
        <p14:creationId xmlns:p14="http://schemas.microsoft.com/office/powerpoint/2010/main" val="249075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b="1" dirty="0"/>
              <a:t>Do not use</a:t>
            </a:r>
            <a:r>
              <a:rPr lang="en-US" dirty="0"/>
              <a:t> typeof(Windows.Phone.UI.Input.HardwareButtons).ToString() that “Windows.Phone.UI.Input.</a:t>
            </a:r>
            <a:r>
              <a:rPr lang="en-US" dirty="0">
                <a:solidFill>
                  <a:schemeClr val="accent5"/>
                </a:solidFill>
              </a:rPr>
              <a:t>HardwareButtons</a:t>
            </a:r>
            <a:r>
              <a:rPr lang="en-US" dirty="0"/>
              <a:t>” because it would raise an exception on a platform where the API is not implemented.</a:t>
            </a:r>
          </a:p>
        </p:txBody>
      </p:sp>
      <p:sp>
        <p:nvSpPr>
          <p:cNvPr id="6" name="Slide Image Placeholder 5"/>
          <p:cNvSpPr>
            <a:spLocks noGrp="1" noRot="1" noChangeAspect="1"/>
          </p:cNvSpPr>
          <p:nvPr>
            <p:ph type="sldImg"/>
          </p:nvPr>
        </p:nvSpPr>
        <p:spPr/>
      </p:sp>
      <p:sp>
        <p:nvSpPr>
          <p:cNvPr id="7" name="Slide Number Placeholder 6"/>
          <p:cNvSpPr>
            <a:spLocks noGrp="1"/>
          </p:cNvSpPr>
          <p:nvPr>
            <p:ph type="sldNum" sz="quarter" idx="10"/>
          </p:nvPr>
        </p:nvSpPr>
        <p:spPr/>
        <p:txBody>
          <a:bodyPr/>
          <a:lstStyle/>
          <a:p>
            <a:fld id="{1489DB6A-E92B-415B-AFB4-9C72D4A9006D}" type="slidenum">
              <a:rPr lang="en-US" smtClean="0"/>
              <a:pPr/>
              <a:t>8</a:t>
            </a:fld>
            <a:endParaRPr lang="en-US" dirty="0"/>
          </a:p>
        </p:txBody>
      </p:sp>
    </p:spTree>
    <p:extLst>
      <p:ext uri="{BB962C8B-B14F-4D97-AF65-F5344CB8AC3E}">
        <p14:creationId xmlns:p14="http://schemas.microsoft.com/office/powerpoint/2010/main" val="2489432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r>
              <a:rPr lang="en-US" b="1" dirty="0"/>
              <a:t>Glance (consume)</a:t>
            </a:r>
            <a:br>
              <a:rPr lang="en-US" b="1" dirty="0"/>
            </a:br>
            <a:r>
              <a:rPr lang="en-US" dirty="0"/>
              <a:t>Quickly review new information and engage with apps before launching them.</a:t>
            </a:r>
          </a:p>
          <a:p>
            <a:pPr marL="173028" lvl="1" indent="0">
              <a:buNone/>
            </a:pPr>
            <a:r>
              <a:rPr lang="en-US" dirty="0"/>
              <a:t>Live tiles introduced the concept of displaying updates and real-time information from their apps on the user's Start screen. Elevating app content into the tile, gives users more information and helps them decide whether or not to launch the app. It is what makes a tile unique, rich, personal, and interesting.</a:t>
            </a:r>
          </a:p>
          <a:p>
            <a:endParaRPr lang="en-US" dirty="0"/>
          </a:p>
          <a:p>
            <a:r>
              <a:rPr lang="en-US" b="1" dirty="0"/>
              <a:t>Go (launch)</a:t>
            </a:r>
            <a:br>
              <a:rPr lang="en-US" b="1" dirty="0"/>
            </a:br>
            <a:r>
              <a:rPr lang="en-US" dirty="0"/>
              <a:t>Start by its very nature is where you go to begin a task. At its most basic, the tile is the doorway into the app by launching it.</a:t>
            </a:r>
          </a:p>
          <a:p>
            <a:endParaRPr lang="en-US" dirty="0"/>
          </a:p>
          <a:p>
            <a:pPr marL="0" indent="0">
              <a:buNone/>
            </a:pPr>
            <a:r>
              <a:rPr lang="en-US" dirty="0"/>
              <a:t>NOTE: mention the notion of secondary</a:t>
            </a:r>
            <a:r>
              <a:rPr lang="en-US" baseline="0" dirty="0"/>
              <a:t> tiles (prepare a secondary tile for weather or money ($MSFT stock for example)</a:t>
            </a:r>
            <a:endParaRPr lang="en-US" dirty="0"/>
          </a:p>
        </p:txBody>
      </p:sp>
      <p:sp>
        <p:nvSpPr>
          <p:cNvPr id="5" name="Slide Number Placeholder 4"/>
          <p:cNvSpPr>
            <a:spLocks noGrp="1"/>
          </p:cNvSpPr>
          <p:nvPr>
            <p:ph type="sldNum" sz="quarter" idx="10"/>
          </p:nvPr>
        </p:nvSpPr>
        <p:spPr/>
        <p:txBody>
          <a:bodyPr/>
          <a:lstStyle/>
          <a:p>
            <a:fld id="{DF4359D6-C14A-40BC-B5B4-A25440D91AC7}" type="slidenum">
              <a:rPr lang="en-US" smtClean="0"/>
              <a:pPr/>
              <a:t>9</a:t>
            </a:fld>
            <a:endParaRPr lang="en-US" dirty="0"/>
          </a:p>
        </p:txBody>
      </p:sp>
    </p:spTree>
    <p:extLst>
      <p:ext uri="{BB962C8B-B14F-4D97-AF65-F5344CB8AC3E}">
        <p14:creationId xmlns:p14="http://schemas.microsoft.com/office/powerpoint/2010/main" val="24837236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stretch>
            <a:fillRect/>
          </a:stretch>
        </p:blipFill>
        <p:spPr>
          <a:xfrm>
            <a:off x="9170565" y="0"/>
            <a:ext cx="2880320" cy="1263902"/>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38508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724281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solidFill>
                  <a:srgbClr val="0072C6"/>
                </a:solidFill>
              </a:defRPr>
            </a:lvl1pPr>
          </a:lstStyle>
          <a:p>
            <a:r>
              <a:rPr lang="en-US" dirty="0"/>
              <a:t>Click to edit Master title style</a:t>
            </a:r>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solidFill>
                  <a:srgbClr val="0072C6"/>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solidFill>
                  <a:schemeClr val="tx1"/>
                </a:solidFill>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solidFill>
                  <a:srgbClr val="0072C6"/>
                </a:solidFill>
              </a:defRPr>
            </a:lvl1pPr>
          </a:lstStyle>
          <a:p>
            <a:r>
              <a:rPr lang="en-US" dirty="0"/>
              <a:t>Click to edit Master title style</a:t>
            </a:r>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018164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Enterprise 2">
    <p:spTree>
      <p:nvGrpSpPr>
        <p:cNvPr id="1" name=""/>
        <p:cNvGrpSpPr/>
        <p:nvPr/>
      </p:nvGrpSpPr>
      <p:grpSpPr>
        <a:xfrm>
          <a:off x="0" y="0"/>
          <a:ext cx="0" cy="0"/>
          <a:chOff x="0" y="0"/>
          <a:chExt cx="0" cy="0"/>
        </a:xfrm>
      </p:grpSpPr>
      <p:sp>
        <p:nvSpPr>
          <p:cNvPr id="18" name="Rectangle 17"/>
          <p:cNvSpPr/>
          <p:nvPr userDrawn="1"/>
        </p:nvSpPr>
        <p:spPr bwMode="gray">
          <a:xfrm>
            <a:off x="1587" y="2055284"/>
            <a:ext cx="10249097" cy="3657600"/>
          </a:xfrm>
          <a:prstGeom prst="rect">
            <a:avLst/>
          </a:prstGeom>
          <a:solidFill>
            <a:srgbClr val="5C2D91"/>
          </a:solidFill>
          <a:ln w="38100" cap="sq" cmpd="sng">
            <a:noFill/>
            <a:prstDash val="solid"/>
            <a:roun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 y="2057102"/>
            <a:ext cx="9458597" cy="2103119"/>
          </a:xfrm>
          <a:noFill/>
          <a:ln>
            <a:noFill/>
          </a:ln>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1588" y="4158404"/>
            <a:ext cx="9457008"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2"/>
          <a:stretch>
            <a:fillRect/>
          </a:stretch>
        </p:blipFill>
        <p:spPr>
          <a:xfrm>
            <a:off x="9170565" y="0"/>
            <a:ext cx="2880320" cy="1263902"/>
          </a:xfrm>
          <a:prstGeom prst="rect">
            <a:avLst/>
          </a:prstGeom>
        </p:spPr>
      </p:pic>
      <p:sp>
        <p:nvSpPr>
          <p:cNvPr id="11" name="Rectangle 10"/>
          <p:cNvSpPr/>
          <p:nvPr userDrawn="1"/>
        </p:nvSpPr>
        <p:spPr bwMode="gray">
          <a:xfrm flipV="1">
            <a:off x="-1" y="1938672"/>
            <a:ext cx="10249097" cy="118430"/>
          </a:xfrm>
          <a:prstGeom prst="rect">
            <a:avLst/>
          </a:prstGeom>
          <a:solidFill>
            <a:srgbClr val="0072C6"/>
          </a:solidFill>
          <a:ln w="38100" cap="sq" cmpd="sng">
            <a:noFill/>
            <a:prstDash val="solid"/>
            <a:roun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438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91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Section_Lesson Overvie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80" tIns="137160" anchor="t" anchorCtr="0">
            <a:normAutofit/>
          </a:bodyPr>
          <a:lstStyle>
            <a:lvl1pPr>
              <a:defRPr sz="2448">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64112"/>
            <a:ext cx="4663678" cy="1865207"/>
          </a:xfrm>
          <a:solidFill>
            <a:srgbClr val="002050"/>
          </a:solidFill>
        </p:spPr>
        <p:txBody>
          <a:bodyPr lIns="182880" tIns="137160">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663678" y="3264112"/>
            <a:ext cx="4663678" cy="1865207"/>
          </a:xfrm>
          <a:solidFill>
            <a:srgbClr val="129038"/>
          </a:solidFill>
        </p:spPr>
        <p:txBody>
          <a:bodyPr lIns="182880" tIns="137160">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475244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Notes Continu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310868"/>
            <a:ext cx="11503739" cy="699453"/>
          </a:xfrm>
          <a:noFill/>
        </p:spPr>
        <p:txBody>
          <a:bodyPr rIns="91440">
            <a:noAutofit/>
          </a:bodyPr>
          <a:lstStyle>
            <a:lvl1pPr>
              <a:defRPr sz="3264"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solidFill>
                  <a:schemeClr val="bg1">
                    <a:lumMod val="50000"/>
                  </a:schemeClr>
                </a:solidFill>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331102" y="6605006"/>
            <a:ext cx="2798207" cy="372394"/>
          </a:xfrm>
        </p:spPr>
        <p:txBody>
          <a:bodyPr/>
          <a:lstStyle>
            <a:lvl1pPr>
              <a:defRPr sz="102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Tree>
    <p:extLst>
      <p:ext uri="{BB962C8B-B14F-4D97-AF65-F5344CB8AC3E}">
        <p14:creationId xmlns:p14="http://schemas.microsoft.com/office/powerpoint/2010/main" val="39493971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4" y="307762"/>
            <a:ext cx="11500629" cy="699453"/>
          </a:xfrm>
        </p:spPr>
        <p:txBody>
          <a:bodyPr>
            <a:noAutofit/>
          </a:bodyPr>
          <a:lstStyle>
            <a:lvl1pPr>
              <a:defRPr sz="4800" b="0"/>
            </a:lvl1pPr>
          </a:lstStyle>
          <a:p>
            <a:r>
              <a:rPr lang="en-US" dirty="0"/>
              <a:t>Click to edit Master title style</a:t>
            </a:r>
          </a:p>
        </p:txBody>
      </p:sp>
      <p:sp>
        <p:nvSpPr>
          <p:cNvPr id="5" name="Slide Number Placeholder 4"/>
          <p:cNvSpPr>
            <a:spLocks noGrp="1"/>
          </p:cNvSpPr>
          <p:nvPr>
            <p:ph type="sldNum" sz="quarter" idx="12"/>
          </p:nvPr>
        </p:nvSpPr>
        <p:spPr>
          <a:xfrm>
            <a:off x="9028102" y="6482893"/>
            <a:ext cx="2798207" cy="372394"/>
          </a:xfrm>
        </p:spPr>
        <p:txBody>
          <a:bodyPr/>
          <a:lstStyle>
            <a:lvl1pPr>
              <a:defRPr sz="1001">
                <a:latin typeface="Segoe UI" panose="020B0502040204020203" pitchFamily="34" charset="0"/>
                <a:cs typeface="Segoe UI" panose="020B0502040204020203" pitchFamily="34" charset="0"/>
              </a:defRPr>
            </a:lvl1pPr>
          </a:lstStyle>
          <a:p>
            <a:pPr defTabSz="932479"/>
            <a:fld id="{AFFF257A-30C5-4AFB-911B-BE4CEEA1EA82}" type="slidenum">
              <a:rPr lang="en-US" smtClean="0">
                <a:solidFill>
                  <a:prstClr val="black">
                    <a:tint val="75000"/>
                  </a:prstClr>
                </a:solidFill>
              </a:rPr>
              <a:pPr defTabSz="932479"/>
              <a:t>‹#›</a:t>
            </a:fld>
            <a:endParaRPr lang="en-US" dirty="0">
              <a:solidFill>
                <a:prstClr val="black">
                  <a:tint val="75000"/>
                </a:prstClr>
              </a:solidFill>
            </a:endParaRPr>
          </a:p>
        </p:txBody>
      </p:sp>
      <p:sp>
        <p:nvSpPr>
          <p:cNvPr id="7" name="Text Placeholder 6"/>
          <p:cNvSpPr>
            <a:spLocks noGrp="1"/>
          </p:cNvSpPr>
          <p:nvPr>
            <p:ph type="body" sz="quarter" idx="13"/>
          </p:nvPr>
        </p:nvSpPr>
        <p:spPr>
          <a:xfrm>
            <a:off x="410405" y="1165754"/>
            <a:ext cx="11398029" cy="2143664"/>
          </a:xfrm>
        </p:spPr>
        <p:txBody>
          <a:bodyPr/>
          <a:lstStyle>
            <a:lvl1pPr>
              <a:lnSpc>
                <a:spcPct val="120000"/>
              </a:lnSpc>
              <a:spcBef>
                <a:spcPts val="0"/>
              </a:spcBef>
              <a:spcAft>
                <a:spcPts val="306"/>
              </a:spcAft>
              <a:defRPr sz="2400">
                <a:solidFill>
                  <a:srgbClr val="404040"/>
                </a:solidFill>
              </a:defRPr>
            </a:lvl1pPr>
            <a:lvl2pPr>
              <a:lnSpc>
                <a:spcPct val="120000"/>
              </a:lnSpc>
              <a:spcBef>
                <a:spcPts val="0"/>
              </a:spcBef>
              <a:buSzPct val="90000"/>
              <a:defRPr sz="2000">
                <a:solidFill>
                  <a:srgbClr val="404040"/>
                </a:solidFill>
              </a:defRPr>
            </a:lvl2pPr>
            <a:lvl3pPr>
              <a:lnSpc>
                <a:spcPct val="120000"/>
              </a:lnSpc>
              <a:spcBef>
                <a:spcPts val="0"/>
              </a:spcBef>
              <a:defRPr sz="2000">
                <a:solidFill>
                  <a:srgbClr val="404040"/>
                </a:solidFill>
              </a:defRPr>
            </a:lvl3pPr>
            <a:lvl4pPr>
              <a:lnSpc>
                <a:spcPct val="120000"/>
              </a:lnSpc>
              <a:spcBef>
                <a:spcPts val="0"/>
              </a:spcBef>
              <a:defRPr sz="2000">
                <a:solidFill>
                  <a:srgbClr val="404040"/>
                </a:solidFill>
              </a:defRPr>
            </a:lvl4pPr>
            <a:lvl5pPr>
              <a:lnSpc>
                <a:spcPct val="120000"/>
              </a:lnSpc>
              <a:spcBef>
                <a:spcPts val="0"/>
              </a:spcBef>
              <a:defRPr sz="20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767316" y="6481600"/>
            <a:ext cx="2901844" cy="372394"/>
          </a:xfrm>
          <a:prstGeom prst="rect">
            <a:avLst/>
          </a:prstGeom>
        </p:spPr>
        <p:txBody>
          <a:bodyPr vert="horz" lIns="186480" tIns="46620" rIns="186480" bIns="466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62" rtl="0" eaLnBrk="1" fontAlgn="auto" latinLnBrk="0" hangingPunct="1">
              <a:lnSpc>
                <a:spcPct val="100000"/>
              </a:lnSpc>
              <a:spcBef>
                <a:spcPts val="0"/>
              </a:spcBef>
              <a:spcAft>
                <a:spcPts val="0"/>
              </a:spcAft>
              <a:buClrTx/>
              <a:buSzTx/>
              <a:buFontTx/>
              <a:buNone/>
              <a:tabLst/>
              <a:defRPr/>
            </a:pPr>
            <a:r>
              <a:rPr kumimoji="0" lang="en-US" sz="1001"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1304434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Demo">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7"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Demonstration: Title of Demo</a:t>
            </a:r>
          </a:p>
        </p:txBody>
      </p:sp>
    </p:spTree>
    <p:extLst>
      <p:ext uri="{BB962C8B-B14F-4D97-AF65-F5344CB8AC3E}">
        <p14:creationId xmlns:p14="http://schemas.microsoft.com/office/powerpoint/2010/main" val="29023428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Demo, Video etc. &quot;special&quot; slides">
    <p:spTree>
      <p:nvGrpSpPr>
        <p:cNvPr id="1" name=""/>
        <p:cNvGrpSpPr/>
        <p:nvPr/>
      </p:nvGrpSpPr>
      <p:grpSpPr>
        <a:xfrm>
          <a:off x="0" y="0"/>
          <a:ext cx="0" cy="0"/>
          <a:chOff x="0" y="0"/>
          <a:chExt cx="0" cy="0"/>
        </a:xfrm>
      </p:grpSpPr>
      <p:sp>
        <p:nvSpPr>
          <p:cNvPr id="8" name="Teardrop 7"/>
          <p:cNvSpPr/>
          <p:nvPr userDrawn="1"/>
        </p:nvSpPr>
        <p:spPr bwMode="auto">
          <a:xfrm>
            <a:off x="10048068" y="-163735"/>
            <a:ext cx="1865957" cy="1865207"/>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208"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450715" y="1324427"/>
            <a:ext cx="1194706" cy="119422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208"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450714" y="-163736"/>
            <a:ext cx="892788" cy="89242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208"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386102" y="1451390"/>
            <a:ext cx="678952" cy="678679"/>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208"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450715" y="5868094"/>
            <a:ext cx="1194706" cy="119422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208"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741725" y="5182577"/>
            <a:ext cx="789636" cy="789319"/>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208"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444376" y="5721978"/>
            <a:ext cx="323147" cy="323017"/>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208"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838718" y="6465208"/>
            <a:ext cx="2409262" cy="2408293"/>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208"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95804" y="450912"/>
            <a:ext cx="1281084" cy="128056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208"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904365" y="-163736"/>
            <a:ext cx="523617" cy="523406"/>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208"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988599" y="1258993"/>
            <a:ext cx="249440" cy="249341"/>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208"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942897" y="1956615"/>
            <a:ext cx="892788" cy="892429"/>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208"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5074501" y="5517986"/>
            <a:ext cx="615664" cy="615416"/>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208"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743810" y="4775081"/>
            <a:ext cx="1051038" cy="105061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208"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92912"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tx1"/>
                    </a:gs>
                    <a:gs pos="99000">
                      <a:schemeClr val="tx1"/>
                    </a:gs>
                  </a:gsLst>
                  <a:lin ang="5400000" scaled="0"/>
                </a:gradFill>
                <a:latin typeface="+mj-lt"/>
                <a:ea typeface="+mn-ea"/>
                <a:cs typeface="+mn-cs"/>
              </a:defRPr>
            </a:lvl1pPr>
            <a:lvl2pPr marL="466238" indent="0" algn="ctr">
              <a:buNone/>
              <a:defRPr>
                <a:solidFill>
                  <a:schemeClr val="tx1">
                    <a:tint val="75000"/>
                  </a:schemeClr>
                </a:solidFill>
              </a:defRPr>
            </a:lvl2pPr>
            <a:lvl3pPr marL="932477" indent="0" algn="ctr">
              <a:buNone/>
              <a:defRPr>
                <a:solidFill>
                  <a:schemeClr val="tx1">
                    <a:tint val="75000"/>
                  </a:schemeClr>
                </a:solidFill>
              </a:defRPr>
            </a:lvl3pPr>
            <a:lvl4pPr marL="1398715" indent="0" algn="ctr">
              <a:buNone/>
              <a:defRPr>
                <a:solidFill>
                  <a:schemeClr val="tx1">
                    <a:tint val="75000"/>
                  </a:schemeClr>
                </a:solidFill>
              </a:defRPr>
            </a:lvl4pPr>
            <a:lvl5pPr marL="1864954" indent="0" algn="ctr">
              <a:buNone/>
              <a:defRPr>
                <a:solidFill>
                  <a:schemeClr val="tx1">
                    <a:tint val="75000"/>
                  </a:schemeClr>
                </a:solidFill>
              </a:defRPr>
            </a:lvl5pPr>
            <a:lvl6pPr marL="2331194" indent="0" algn="ctr">
              <a:buNone/>
              <a:defRPr>
                <a:solidFill>
                  <a:schemeClr val="tx1">
                    <a:tint val="75000"/>
                  </a:schemeClr>
                </a:solidFill>
              </a:defRPr>
            </a:lvl6pPr>
            <a:lvl7pPr marL="2797431" indent="0" algn="ctr">
              <a:buNone/>
              <a:defRPr>
                <a:solidFill>
                  <a:schemeClr val="tx1">
                    <a:tint val="75000"/>
                  </a:schemeClr>
                </a:solidFill>
              </a:defRPr>
            </a:lvl7pPr>
            <a:lvl8pPr marL="3263670" indent="0" algn="ctr">
              <a:buNone/>
              <a:defRPr>
                <a:solidFill>
                  <a:schemeClr val="tx1">
                    <a:tint val="75000"/>
                  </a:schemeClr>
                </a:solidFill>
              </a:defRPr>
            </a:lvl8pPr>
            <a:lvl9pPr marL="3729909" indent="0" algn="ctr">
              <a:buNone/>
              <a:defRPr>
                <a:solidFill>
                  <a:schemeClr val="tx1">
                    <a:tint val="75000"/>
                  </a:schemeClr>
                </a:solidFill>
              </a:defRPr>
            </a:lvl9pPr>
          </a:lstStyle>
          <a:p>
            <a:pPr marL="0" marR="0" lvl="0" indent="0" algn="l" defTabSz="932477"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6150" y="2794219"/>
            <a:ext cx="1045065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0" b="0" kern="1200" cap="none" spc="-408"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101" y="1476623"/>
            <a:ext cx="10445796" cy="932293"/>
          </a:xfrm>
        </p:spPr>
        <p:txBody>
          <a:bodyPr wrap="square" anchor="ctr">
            <a:noAutofit/>
          </a:bodyPr>
          <a:lstStyle>
            <a:lvl1pPr marL="0" indent="0">
              <a:buNone/>
              <a:defRPr sz="6730" spc="-153">
                <a:solidFill>
                  <a:schemeClr val="tx1">
                    <a:alpha val="99000"/>
                  </a:schemeClr>
                </a:solidFill>
              </a:defRPr>
            </a:lvl1pPr>
          </a:lstStyle>
          <a:p>
            <a:pPr lvl="0"/>
            <a:r>
              <a:rPr lang="en-US"/>
              <a:t>Click to edit Master text styles</a:t>
            </a:r>
          </a:p>
        </p:txBody>
      </p:sp>
    </p:spTree>
    <p:extLst>
      <p:ext uri="{BB962C8B-B14F-4D97-AF65-F5344CB8AC3E}">
        <p14:creationId xmlns:p14="http://schemas.microsoft.com/office/powerpoint/2010/main" val="169258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b="0">
                <a:latin typeface="+mn-lt"/>
              </a:defRPr>
            </a:lvl1pPr>
          </a:lstStyle>
          <a:p>
            <a:r>
              <a:rPr lang="en-US" dirty="0"/>
              <a:t>Click to edit Master title style</a:t>
            </a:r>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469063"/>
            <a:ext cx="361094" cy="361043"/>
          </a:xfrm>
          <a:prstGeom prst="rect">
            <a:avLst/>
          </a:prstGeom>
        </p:spPr>
      </p:pic>
      <p:sp>
        <p:nvSpPr>
          <p:cNvPr id="4" name="Text Placeholder 3"/>
          <p:cNvSpPr>
            <a:spLocks noGrp="1"/>
          </p:cNvSpPr>
          <p:nvPr>
            <p:ph type="body" sz="quarter" idx="10"/>
          </p:nvPr>
        </p:nvSpPr>
        <p:spPr>
          <a:xfrm>
            <a:off x="273163" y="1363662"/>
            <a:ext cx="11888676" cy="5029200"/>
          </a:xfrm>
        </p:spPr>
        <p:txBody>
          <a:bodyPr wrap="square">
            <a:noAutofit/>
          </a:bodyPr>
          <a:lstStyle>
            <a:lvl1pPr>
              <a:defRPr sz="3600">
                <a:latin typeface="Segoe UI" panose="020B0502040204020203" pitchFamily="34" charset="0"/>
                <a:cs typeface="Segoe UI" panose="020B0502040204020203" pitchFamily="34" charset="0"/>
              </a:defRPr>
            </a:lvl1pPr>
            <a:lvl2pPr marL="342904" indent="-342904">
              <a:buFont typeface="Arial" panose="020B0604020202020204" pitchFamily="34" charset="0"/>
              <a:buChar char="•"/>
              <a:defRPr sz="2400">
                <a:solidFill>
                  <a:srgbClr val="404040"/>
                </a:solidFill>
                <a:latin typeface="Segoe UI" panose="020B0502040204020203" pitchFamily="34" charset="0"/>
                <a:cs typeface="Segoe UI" panose="020B0502040204020203" pitchFamily="34" charset="0"/>
              </a:defRPr>
            </a:lvl2pPr>
            <a:lvl3pPr>
              <a:defRPr sz="2400"/>
            </a:lvl3pPr>
            <a:lvl4pPr marL="466245" indent="-233123">
              <a:buFont typeface="Courier New" panose="02070309020205020404" pitchFamily="49" charset="0"/>
              <a:buChar char="o"/>
              <a:defRPr sz="2000">
                <a:solidFill>
                  <a:srgbClr val="404040"/>
                </a:solidFill>
                <a:latin typeface="Segoe UI" panose="020B0502040204020203" pitchFamily="34" charset="0"/>
                <a:cs typeface="Segoe UI" panose="020B0502040204020203" pitchFamily="34" charset="0"/>
              </a:defRPr>
            </a:lvl4pPr>
            <a:lvl5pPr marL="704226" indent="-233123">
              <a:buFont typeface="Wingdings" panose="05000000000000000000" pitchFamily="2" charset="2"/>
              <a:buChar char="§"/>
              <a:defRPr sz="2000">
                <a:solidFill>
                  <a:srgbClr val="404040"/>
                </a:solidFill>
                <a:latin typeface="Segoe UI" panose="020B0502040204020203" pitchFamily="34" charset="0"/>
                <a:cs typeface="Segoe UI" panose="020B0502040204020203" pitchFamily="34" charset="0"/>
              </a:defRPr>
            </a:lvl5pPr>
            <a:lvl6pPr marL="1085863" indent="-342904">
              <a:defRPr>
                <a:solidFill>
                  <a:srgbClr val="404040"/>
                </a:solidFill>
                <a:latin typeface="Segoe UI" panose="020B0502040204020203" pitchFamily="34" charset="0"/>
                <a:cs typeface="Segoe UI" panose="020B0502040204020203" pitchFamily="34" charset="0"/>
              </a:defRPr>
            </a:lvl6pPr>
          </a:lstStyle>
          <a:p>
            <a:pPr lvl="0"/>
            <a:r>
              <a:rPr lang="en-US" dirty="0"/>
              <a:t>Click to edit Master text styles</a:t>
            </a:r>
          </a:p>
          <a:p>
            <a:pPr lvl="1"/>
            <a:r>
              <a:rPr lang="en-US" dirty="0"/>
              <a:t>Second level</a:t>
            </a:r>
          </a:p>
          <a:p>
            <a:pPr lvl="3"/>
            <a:r>
              <a:rPr lang="en-US" dirty="0"/>
              <a:t>Third level</a:t>
            </a:r>
          </a:p>
          <a:p>
            <a:pPr lvl="4"/>
            <a:r>
              <a:rPr lang="en-US" dirty="0"/>
              <a:t>Fourth level</a:t>
            </a:r>
          </a:p>
          <a:p>
            <a:pPr lvl="5"/>
            <a:r>
              <a:rPr lang="en-US" dirty="0"/>
              <a:t>Fifth level</a:t>
            </a:r>
          </a:p>
        </p:txBody>
      </p:sp>
      <p:sp>
        <p:nvSpPr>
          <p:cNvPr id="7" name="Slide Number Placeholder 4"/>
          <p:cNvSpPr>
            <a:spLocks noGrp="1"/>
          </p:cNvSpPr>
          <p:nvPr>
            <p:ph type="sldNum" sz="quarter" idx="12"/>
          </p:nvPr>
        </p:nvSpPr>
        <p:spPr>
          <a:xfrm>
            <a:off x="8851758" y="6561138"/>
            <a:ext cx="2743550" cy="365125"/>
          </a:xfrm>
          <a:prstGeom prst="rect">
            <a:avLst/>
          </a:prstGeom>
        </p:spPr>
        <p:txBody>
          <a:bodyPr/>
          <a:lstStyle>
            <a:lvl1pPr algn="r">
              <a:defRPr sz="900">
                <a:latin typeface="Segoe UI" panose="020B0502040204020203" pitchFamily="34" charset="0"/>
                <a:cs typeface="Segoe UI" panose="020B0502040204020203" pitchFamily="34" charset="0"/>
              </a:defRPr>
            </a:lvl1p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318641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dirty="0"/>
              <a:t>Click to edit Master title style</a:t>
            </a:r>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dirty="0"/>
              <a:t>Click to edit Master title style</a:t>
            </a:r>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26487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rgbClr val="0072C6"/>
                </a:solidFill>
              </a:defRPr>
            </a:lvl1p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rgbClr val="0072C6"/>
                </a:solidFill>
              </a:defRPr>
            </a:lvl1pPr>
          </a:lstStyle>
          <a:p>
            <a:r>
              <a:rPr lang="en-US" dirty="0"/>
              <a:t>Click to edit Master title style</a:t>
            </a:r>
          </a:p>
        </p:txBody>
      </p:sp>
    </p:spTree>
    <p:extLst>
      <p:ext uri="{BB962C8B-B14F-4D97-AF65-F5344CB8AC3E}">
        <p14:creationId xmlns:p14="http://schemas.microsoft.com/office/powerpoint/2010/main" val="25254707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dirty="0"/>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rotWithShape="1">
          <a:blip r:embed="rId31">
            <a:extLst>
              <a:ext uri="{28A0092B-C50C-407E-A947-70E740481C1C}">
                <a14:useLocalDpi xmlns:a14="http://schemas.microsoft.com/office/drawing/2010/main" val="0"/>
              </a:ext>
            </a:extLst>
          </a:blip>
          <a:srcRect l="33417" r="58115" b="70363"/>
          <a:stretch/>
        </p:blipFill>
        <p:spPr>
          <a:xfrm rot="5400000">
            <a:off x="12229156" y="820486"/>
            <a:ext cx="648072" cy="216025"/>
          </a:xfrm>
          <a:prstGeom prst="rect">
            <a:avLst/>
          </a:prstGeom>
        </p:spPr>
      </p:pic>
      <p:pic>
        <p:nvPicPr>
          <p:cNvPr id="3" name="Picture 2"/>
          <p:cNvPicPr>
            <a:picLocks noChangeAspect="1"/>
          </p:cNvPicPr>
          <p:nvPr userDrawn="1"/>
        </p:nvPicPr>
        <p:blipFill>
          <a:blip r:embed="rId32"/>
          <a:stretch>
            <a:fillRect/>
          </a:stretch>
        </p:blipFill>
        <p:spPr>
          <a:xfrm>
            <a:off x="12443469" y="36512"/>
            <a:ext cx="217736" cy="590998"/>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19" r:id="rId2"/>
    <p:sldLayoutId id="2147484105" r:id="rId3"/>
    <p:sldLayoutId id="2147484130" r:id="rId4"/>
    <p:sldLayoutId id="2147484098" r:id="rId5"/>
    <p:sldLayoutId id="2147484212" r:id="rId6"/>
    <p:sldLayoutId id="2147484086" r:id="rId7"/>
    <p:sldLayoutId id="2147484211" r:id="rId8"/>
    <p:sldLayoutId id="2147484100" r:id="rId9"/>
    <p:sldLayoutId id="2147484213" r:id="rId10"/>
    <p:sldLayoutId id="2147484089" r:id="rId11"/>
    <p:sldLayoutId id="2147484215" r:id="rId12"/>
    <p:sldLayoutId id="2147484092" r:id="rId13"/>
    <p:sldLayoutId id="2147484190" r:id="rId14"/>
    <p:sldLayoutId id="2147484195" r:id="rId15"/>
    <p:sldLayoutId id="2147484196" r:id="rId16"/>
    <p:sldLayoutId id="2147484208" r:id="rId17"/>
    <p:sldLayoutId id="2147484192" r:id="rId18"/>
    <p:sldLayoutId id="2147484189" r:id="rId19"/>
    <p:sldLayoutId id="2147484093" r:id="rId20"/>
    <p:sldLayoutId id="2147484127" r:id="rId21"/>
    <p:sldLayoutId id="2147484220" r:id="rId22"/>
    <p:sldLayoutId id="2147484129" r:id="rId23"/>
    <p:sldLayoutId id="2147484221" r:id="rId24"/>
    <p:sldLayoutId id="2147484222" r:id="rId25"/>
    <p:sldLayoutId id="2147484223" r:id="rId26"/>
    <p:sldLayoutId id="2147484224" r:id="rId27"/>
    <p:sldLayoutId id="2147484225" r:id="rId28"/>
    <p:sldLayoutId id="2147484226" r:id="rId2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solidFill>
            <a:srgbClr val="0072C6"/>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6.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6.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7.xml"/><Relationship Id="rId16" Type="http://schemas.openxmlformats.org/officeDocument/2006/relationships/image" Target="../media/image40.png"/><Relationship Id="rId1" Type="http://schemas.openxmlformats.org/officeDocument/2006/relationships/slideLayout" Target="../slideLayouts/slideLayout2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9.jpg"/><Relationship Id="rId7"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6.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Make you mobile app live with Notification Hub and Tiles</a:t>
            </a:r>
          </a:p>
        </p:txBody>
      </p:sp>
      <p:sp>
        <p:nvSpPr>
          <p:cNvPr id="5" name="Text Placeholder 4"/>
          <p:cNvSpPr>
            <a:spLocks noGrp="1"/>
          </p:cNvSpPr>
          <p:nvPr>
            <p:ph type="body" sz="quarter" idx="14"/>
          </p:nvPr>
        </p:nvSpPr>
        <p:spPr/>
        <p:txBody>
          <a:bodyPr/>
          <a:lstStyle/>
          <a:p>
            <a:r>
              <a:rPr lang="en-US" dirty="0"/>
              <a:t>Igor Sychev</a:t>
            </a:r>
          </a:p>
          <a:p>
            <a:r>
              <a:rPr lang="en-US" dirty="0"/>
              <a:t>Azure/Dev </a:t>
            </a:r>
            <a:r>
              <a:rPr lang="en-US"/>
              <a:t>Premier Field </a:t>
            </a:r>
            <a:r>
              <a:rPr lang="en-US" dirty="0"/>
              <a:t>Engineer (PFE)</a:t>
            </a:r>
          </a:p>
          <a:p>
            <a:r>
              <a:rPr lang="en-GB" dirty="0"/>
              <a:t>Microsoft</a:t>
            </a:r>
          </a:p>
        </p:txBody>
      </p:sp>
      <p:pic>
        <p:nvPicPr>
          <p:cNvPr id="6" name="Picture 5"/>
          <p:cNvPicPr>
            <a:picLocks noChangeAspect="1"/>
          </p:cNvPicPr>
          <p:nvPr/>
        </p:nvPicPr>
        <p:blipFill>
          <a:blip r:embed="rId3"/>
          <a:stretch>
            <a:fillRect/>
          </a:stretch>
        </p:blipFill>
        <p:spPr>
          <a:xfrm>
            <a:off x="6146229" y="1553046"/>
            <a:ext cx="5876925" cy="4714875"/>
          </a:xfrm>
          <a:prstGeom prst="rect">
            <a:avLst/>
          </a:prstGeom>
        </p:spPr>
      </p:pic>
    </p:spTree>
    <p:extLst>
      <p:ext uri="{BB962C8B-B14F-4D97-AF65-F5344CB8AC3E}">
        <p14:creationId xmlns:p14="http://schemas.microsoft.com/office/powerpoint/2010/main" val="1255344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Tile Templates</a:t>
            </a:r>
          </a:p>
        </p:txBody>
      </p:sp>
      <p:sp>
        <p:nvSpPr>
          <p:cNvPr id="4" name="Text Placeholder 3"/>
          <p:cNvSpPr>
            <a:spLocks noGrp="1"/>
          </p:cNvSpPr>
          <p:nvPr>
            <p:ph type="body" sz="quarter" idx="13"/>
          </p:nvPr>
        </p:nvSpPr>
        <p:spPr>
          <a:xfrm>
            <a:off x="410405" y="1165754"/>
            <a:ext cx="11398029" cy="1109535"/>
          </a:xfrm>
        </p:spPr>
        <p:txBody>
          <a:bodyPr/>
          <a:lstStyle/>
          <a:p>
            <a:endParaRPr lang="en-US" dirty="0"/>
          </a:p>
          <a:p>
            <a:endParaRPr lang="en-US" dirty="0"/>
          </a:p>
        </p:txBody>
      </p:sp>
      <p:pic>
        <p:nvPicPr>
          <p:cNvPr id="11" name="Picture 10"/>
          <p:cNvPicPr>
            <a:picLocks noChangeAspect="1"/>
          </p:cNvPicPr>
          <p:nvPr/>
        </p:nvPicPr>
        <p:blipFill>
          <a:blip r:embed="rId3"/>
          <a:stretch>
            <a:fillRect/>
          </a:stretch>
        </p:blipFill>
        <p:spPr>
          <a:xfrm>
            <a:off x="6999301" y="3954397"/>
            <a:ext cx="4095046" cy="2047524"/>
          </a:xfrm>
          <a:prstGeom prst="rect">
            <a:avLst/>
          </a:prstGeom>
        </p:spPr>
      </p:pic>
      <p:sp>
        <p:nvSpPr>
          <p:cNvPr id="12" name="Content Placeholder 2"/>
          <p:cNvSpPr txBox="1">
            <a:spLocks/>
          </p:cNvSpPr>
          <p:nvPr/>
        </p:nvSpPr>
        <p:spPr>
          <a:xfrm>
            <a:off x="6951825" y="1211586"/>
            <a:ext cx="4142521" cy="1919280"/>
          </a:xfrm>
          <a:prstGeom prst="rect">
            <a:avLst/>
          </a:prstGeom>
        </p:spPr>
        <p:txBody>
          <a:bodyPr vert="horz" lIns="93247" tIns="46623" rIns="93247" bIns="4662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b="1" dirty="0">
                <a:solidFill>
                  <a:srgbClr val="404040"/>
                </a:solidFill>
                <a:latin typeface="Segoe UI" panose="020B0502040204020203" pitchFamily="34" charset="0"/>
                <a:cs typeface="Segoe UI" panose="020B0502040204020203" pitchFamily="34" charset="0"/>
              </a:rPr>
              <a:t>Adaptive Tile Templates (Windows App)</a:t>
            </a:r>
            <a:br>
              <a:rPr lang="en-US" sz="1800" b="1" dirty="0">
                <a:solidFill>
                  <a:srgbClr val="404040"/>
                </a:solidFill>
                <a:latin typeface="Segoe UI" panose="020B0502040204020203" pitchFamily="34" charset="0"/>
                <a:cs typeface="Segoe UI" panose="020B0502040204020203" pitchFamily="34" charset="0"/>
              </a:rPr>
            </a:br>
            <a:r>
              <a:rPr lang="en-US" sz="1800" dirty="0">
                <a:solidFill>
                  <a:srgbClr val="404040"/>
                </a:solidFill>
                <a:latin typeface="Segoe UI" panose="020B0502040204020203" pitchFamily="34" charset="0"/>
                <a:cs typeface="Segoe UI" panose="020B0502040204020203" pitchFamily="34" charset="0"/>
              </a:rPr>
              <a:t>The adaptive tile template is our most flexible tile we have ever had. This template allows you to put the content you want on the tiles, how you want it, and have it work across all of Windows phone, tablet, and computer devices</a:t>
            </a:r>
          </a:p>
        </p:txBody>
      </p:sp>
      <p:sp>
        <p:nvSpPr>
          <p:cNvPr id="14" name="Content Placeholder 2"/>
          <p:cNvSpPr txBox="1">
            <a:spLocks/>
          </p:cNvSpPr>
          <p:nvPr/>
        </p:nvSpPr>
        <p:spPr>
          <a:xfrm>
            <a:off x="466981" y="1211586"/>
            <a:ext cx="4379852" cy="1919280"/>
          </a:xfrm>
          <a:prstGeom prst="rect">
            <a:avLst/>
          </a:prstGeom>
        </p:spPr>
        <p:txBody>
          <a:bodyPr vert="horz" lIns="93247" tIns="46623" rIns="93247" bIns="4662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b="1" dirty="0">
                <a:solidFill>
                  <a:srgbClr val="404040"/>
                </a:solidFill>
                <a:latin typeface="Segoe UI" panose="020B0502040204020203" pitchFamily="34" charset="0"/>
                <a:cs typeface="Segoe UI" panose="020B0502040204020203" pitchFamily="34" charset="0"/>
              </a:rPr>
              <a:t>Legacy Templates</a:t>
            </a:r>
            <a:br>
              <a:rPr lang="en-US" sz="1800" b="1" dirty="0">
                <a:solidFill>
                  <a:srgbClr val="404040"/>
                </a:solidFill>
                <a:latin typeface="Segoe UI" panose="020B0502040204020203" pitchFamily="34" charset="0"/>
                <a:cs typeface="Segoe UI" panose="020B0502040204020203" pitchFamily="34" charset="0"/>
              </a:rPr>
            </a:br>
            <a:r>
              <a:rPr lang="en-US" sz="1800" dirty="0">
                <a:solidFill>
                  <a:srgbClr val="404040"/>
                </a:solidFill>
                <a:latin typeface="Segoe UI" panose="020B0502040204020203" pitchFamily="34" charset="0"/>
                <a:cs typeface="Segoe UI" panose="020B0502040204020203" pitchFamily="34" charset="0"/>
              </a:rPr>
              <a:t>If there is a template that already meets your needs perfectly, feel free to use the legacy template catalog. There are over </a:t>
            </a:r>
            <a:br>
              <a:rPr lang="en-US" sz="1800" dirty="0">
                <a:solidFill>
                  <a:srgbClr val="404040"/>
                </a:solidFill>
                <a:latin typeface="Segoe UI" panose="020B0502040204020203" pitchFamily="34" charset="0"/>
                <a:cs typeface="Segoe UI" panose="020B0502040204020203" pitchFamily="34" charset="0"/>
              </a:rPr>
            </a:br>
            <a:r>
              <a:rPr lang="en-US" sz="1800" dirty="0">
                <a:solidFill>
                  <a:srgbClr val="FF0000"/>
                </a:solidFill>
                <a:latin typeface="Segoe UI" panose="020B0502040204020203" pitchFamily="34" charset="0"/>
                <a:cs typeface="Segoe UI" panose="020B0502040204020203" pitchFamily="34" charset="0"/>
              </a:rPr>
              <a:t>80</a:t>
            </a:r>
            <a:r>
              <a:rPr lang="en-US" sz="1800" dirty="0">
                <a:solidFill>
                  <a:srgbClr val="404040"/>
                </a:solidFill>
                <a:latin typeface="Segoe UI" panose="020B0502040204020203" pitchFamily="34" charset="0"/>
                <a:cs typeface="Segoe UI" panose="020B0502040204020203" pitchFamily="34" charset="0"/>
              </a:rPr>
              <a:t> different templates available for use </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38" y="2853003"/>
            <a:ext cx="3352324" cy="3884935"/>
          </a:xfrm>
          <a:prstGeom prst="rect">
            <a:avLst/>
          </a:prstGeom>
        </p:spPr>
      </p:pic>
      <p:sp>
        <p:nvSpPr>
          <p:cNvPr id="5" name="Slide Number Placeholder 4"/>
          <p:cNvSpPr>
            <a:spLocks noGrp="1"/>
          </p:cNvSpPr>
          <p:nvPr>
            <p:ph type="sldNum" sz="quarter" idx="12"/>
          </p:nvPr>
        </p:nvSpPr>
        <p:spPr/>
        <p:txBody>
          <a:bodyPr/>
          <a:lstStyle/>
          <a:p>
            <a:pPr defTabSz="932479"/>
            <a:fld id="{AFFF257A-30C5-4AFB-911B-BE4CEEA1EA82}" type="slidenum">
              <a:rPr lang="en-US" smtClean="0">
                <a:solidFill>
                  <a:prstClr val="black">
                    <a:tint val="75000"/>
                  </a:prstClr>
                </a:solidFill>
              </a:rPr>
              <a:pPr defTabSz="932479"/>
              <a:t>10</a:t>
            </a:fld>
            <a:endParaRPr lang="en-US" dirty="0">
              <a:solidFill>
                <a:prstClr val="black">
                  <a:tint val="75000"/>
                </a:prstClr>
              </a:solidFill>
            </a:endParaRPr>
          </a:p>
        </p:txBody>
      </p:sp>
    </p:spTree>
    <p:extLst>
      <p:ext uri="{BB962C8B-B14F-4D97-AF65-F5344CB8AC3E}">
        <p14:creationId xmlns:p14="http://schemas.microsoft.com/office/powerpoint/2010/main" val="278191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Title"/>
          <p:cNvSpPr>
            <a:spLocks noGrp="1"/>
          </p:cNvSpPr>
          <p:nvPr>
            <p:ph type="title"/>
          </p:nvPr>
        </p:nvSpPr>
        <p:spPr/>
        <p:txBody>
          <a:bodyPr/>
          <a:lstStyle/>
          <a:p>
            <a:r>
              <a:rPr lang="en-US" dirty="0"/>
              <a:t>Adaptive Tile Template</a:t>
            </a:r>
          </a:p>
        </p:txBody>
      </p:sp>
      <p:sp>
        <p:nvSpPr>
          <p:cNvPr id="7" name="Text Placeholder 6"/>
          <p:cNvSpPr>
            <a:spLocks noGrp="1"/>
          </p:cNvSpPr>
          <p:nvPr>
            <p:ph type="body" sz="quarter" idx="13"/>
          </p:nvPr>
        </p:nvSpPr>
        <p:spPr>
          <a:xfrm>
            <a:off x="410405" y="1165754"/>
            <a:ext cx="11398029" cy="1109535"/>
          </a:xfrm>
        </p:spPr>
        <p:txBody>
          <a:bodyPr/>
          <a:lstStyle/>
          <a:p>
            <a:endParaRPr lang="en-US" dirty="0"/>
          </a:p>
          <a:p>
            <a:endParaRPr lang="en-US" dirty="0"/>
          </a:p>
        </p:txBody>
      </p:sp>
      <p:sp>
        <p:nvSpPr>
          <p:cNvPr id="15" name="Slide Content"/>
          <p:cNvSpPr txBox="1">
            <a:spLocks/>
          </p:cNvSpPr>
          <p:nvPr/>
        </p:nvSpPr>
        <p:spPr>
          <a:xfrm>
            <a:off x="274722" y="1165569"/>
            <a:ext cx="4648134" cy="2580467"/>
          </a:xfrm>
          <a:prstGeom prst="rect">
            <a:avLst/>
          </a:prstGeom>
        </p:spPr>
        <p:txBody>
          <a:bodyPr vert="horz" lIns="93247" tIns="46623" rIns="93247" bIns="4662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400" b="1" dirty="0">
                <a:solidFill>
                  <a:srgbClr val="404040"/>
                </a:solidFill>
                <a:latin typeface="Segoe UI" panose="020B0502040204020203" pitchFamily="34" charset="0"/>
                <a:cs typeface="Segoe UI" panose="020B0502040204020203" pitchFamily="34" charset="0"/>
              </a:rPr>
              <a:t>Content adapts with the tile</a:t>
            </a:r>
            <a:br>
              <a:rPr lang="en-US" sz="2040" dirty="0">
                <a:solidFill>
                  <a:srgbClr val="404040"/>
                </a:solidFill>
                <a:latin typeface="Segoe UI" panose="020B0502040204020203" pitchFamily="34" charset="0"/>
                <a:cs typeface="Segoe UI" panose="020B0502040204020203" pitchFamily="34" charset="0"/>
              </a:rPr>
            </a:br>
            <a:r>
              <a:rPr lang="en-US" sz="1800" dirty="0">
                <a:solidFill>
                  <a:srgbClr val="404040"/>
                </a:solidFill>
                <a:latin typeface="Segoe UI" panose="020B0502040204020203" pitchFamily="34" charset="0"/>
                <a:cs typeface="Segoe UI" panose="020B0502040204020203" pitchFamily="34" charset="0"/>
              </a:rPr>
              <a:t>The new adaptive tile template works similarly to universal app patterns by allowing your content to adapt depending on the devices screen density. As you design your tiles, it is important to keep in mind how you want your content to adapt to the tiles size on screens of different densities</a:t>
            </a:r>
            <a:endParaRPr lang="en-US" sz="2040" dirty="0">
              <a:solidFill>
                <a:srgbClr val="404040"/>
              </a:solidFill>
              <a:latin typeface="Segoe UI" panose="020B0502040204020203" pitchFamily="34" charset="0"/>
              <a:cs typeface="Segoe UI" panose="020B0502040204020203" pitchFamily="34" charset="0"/>
            </a:endParaRPr>
          </a:p>
        </p:txBody>
      </p:sp>
      <p:sp>
        <p:nvSpPr>
          <p:cNvPr id="16" name="Group XML"/>
          <p:cNvSpPr txBox="1"/>
          <p:nvPr/>
        </p:nvSpPr>
        <p:spPr>
          <a:xfrm>
            <a:off x="5913481" y="1621991"/>
            <a:ext cx="6125045" cy="4925502"/>
          </a:xfrm>
          <a:prstGeom prst="rect">
            <a:avLst/>
          </a:prstGeom>
          <a:noFill/>
        </p:spPr>
        <p:txBody>
          <a:bodyPr wrap="square" lIns="182854" tIns="146283" rIns="182854" bIns="146283" rtlCol="0">
            <a:spAutoFit/>
          </a:bodyPr>
          <a:lstStyle/>
          <a:p>
            <a:pPr>
              <a:lnSpc>
                <a:spcPts val="1001"/>
              </a:lnSpc>
              <a:spcAft>
                <a:spcPts val="600"/>
              </a:spcAft>
            </a:pPr>
            <a:r>
              <a:rPr lang="en-US" sz="1400" dirty="0">
                <a:solidFill>
                  <a:srgbClr val="404040"/>
                </a:solidFill>
                <a:latin typeface="Consolas" panose="020B0609020204030204" pitchFamily="49" charset="0"/>
                <a:cs typeface="Consolas" panose="020B0609020204030204" pitchFamily="49" charset="0"/>
              </a:rPr>
              <a:t>&lt;tile&gt;</a:t>
            </a:r>
          </a:p>
          <a:p>
            <a:pPr>
              <a:lnSpc>
                <a:spcPts val="1001"/>
              </a:lnSpc>
              <a:spcAft>
                <a:spcPts val="600"/>
              </a:spcAft>
            </a:pPr>
            <a:r>
              <a:rPr lang="en-US" sz="1400" dirty="0">
                <a:solidFill>
                  <a:srgbClr val="404040"/>
                </a:solidFill>
                <a:latin typeface="Consolas" panose="020B0609020204030204" pitchFamily="49" charset="0"/>
                <a:cs typeface="Consolas" panose="020B0609020204030204" pitchFamily="49" charset="0"/>
              </a:rPr>
              <a:t>  &lt;visual&gt;</a:t>
            </a:r>
          </a:p>
          <a:p>
            <a:pPr>
              <a:lnSpc>
                <a:spcPts val="1001"/>
              </a:lnSpc>
              <a:spcAft>
                <a:spcPts val="600"/>
              </a:spcAft>
            </a:pPr>
            <a:r>
              <a:rPr lang="en-US" sz="1400" dirty="0">
                <a:solidFill>
                  <a:srgbClr val="404040"/>
                </a:solidFill>
                <a:latin typeface="Consolas" panose="020B0609020204030204" pitchFamily="49" charset="0"/>
                <a:cs typeface="Consolas" panose="020B0609020204030204" pitchFamily="49" charset="0"/>
              </a:rPr>
              <a:t>   &lt;binding template="TileMedium"&gt;</a:t>
            </a:r>
          </a:p>
          <a:p>
            <a:pPr>
              <a:lnSpc>
                <a:spcPts val="1001"/>
              </a:lnSpc>
              <a:spcAft>
                <a:spcPts val="600"/>
              </a:spcAft>
            </a:pPr>
            <a:r>
              <a:rPr lang="en-US" sz="1400" dirty="0">
                <a:solidFill>
                  <a:srgbClr val="404040"/>
                </a:solidFill>
                <a:latin typeface="Consolas" panose="020B0609020204030204" pitchFamily="49" charset="0"/>
                <a:cs typeface="Consolas" panose="020B0609020204030204" pitchFamily="49" charset="0"/>
              </a:rPr>
              <a:t>    &lt;group&gt;</a:t>
            </a:r>
          </a:p>
          <a:p>
            <a:pPr>
              <a:lnSpc>
                <a:spcPts val="1001"/>
              </a:lnSpc>
              <a:spcAft>
                <a:spcPts val="600"/>
              </a:spcAft>
            </a:pPr>
            <a:r>
              <a:rPr lang="en-US" sz="1400" dirty="0">
                <a:solidFill>
                  <a:srgbClr val="404040"/>
                </a:solidFill>
                <a:latin typeface="Consolas" panose="020B0609020204030204" pitchFamily="49" charset="0"/>
                <a:cs typeface="Consolas" panose="020B0609020204030204" pitchFamily="49" charset="0"/>
              </a:rPr>
              <a:t>      &lt;subgroup&gt;</a:t>
            </a:r>
          </a:p>
          <a:p>
            <a:pPr>
              <a:lnSpc>
                <a:spcPts val="1001"/>
              </a:lnSpc>
              <a:spcAft>
                <a:spcPts val="600"/>
              </a:spcAft>
            </a:pPr>
            <a:r>
              <a:rPr lang="en-US" sz="1400" dirty="0">
                <a:solidFill>
                  <a:srgbClr val="404040"/>
                </a:solidFill>
                <a:latin typeface="Consolas" panose="020B0609020204030204" pitchFamily="49" charset="0"/>
                <a:cs typeface="Consolas" panose="020B0609020204030204" pitchFamily="49" charset="0"/>
              </a:rPr>
              <a:t>        &lt;text hint-style="subtitle"&gt;John Doe&lt;/text&gt;</a:t>
            </a:r>
          </a:p>
          <a:p>
            <a:pPr>
              <a:lnSpc>
                <a:spcPts val="1001"/>
              </a:lnSpc>
              <a:spcAft>
                <a:spcPts val="600"/>
              </a:spcAft>
            </a:pPr>
            <a:r>
              <a:rPr lang="en-US" sz="1400" dirty="0">
                <a:solidFill>
                  <a:srgbClr val="404040"/>
                </a:solidFill>
                <a:latin typeface="Consolas" panose="020B0609020204030204" pitchFamily="49" charset="0"/>
                <a:cs typeface="Consolas" panose="020B0609020204030204" pitchFamily="49" charset="0"/>
              </a:rPr>
              <a:t>        &lt;text hint-style="subtle"&gt;Photos from our trip&lt;/text&gt;</a:t>
            </a:r>
          </a:p>
          <a:p>
            <a:pPr>
              <a:lnSpc>
                <a:spcPts val="1001"/>
              </a:lnSpc>
              <a:spcAft>
                <a:spcPts val="600"/>
              </a:spcAft>
            </a:pPr>
            <a:r>
              <a:rPr lang="en-US" sz="1400" dirty="0">
                <a:solidFill>
                  <a:srgbClr val="404040"/>
                </a:solidFill>
                <a:latin typeface="Consolas" panose="020B0609020204030204" pitchFamily="49" charset="0"/>
                <a:cs typeface="Consolas" panose="020B0609020204030204" pitchFamily="49" charset="0"/>
              </a:rPr>
              <a:t>        &lt;text hint-style="subtle"&gt;Thought you might like to see all of&lt;/text&gt;</a:t>
            </a:r>
          </a:p>
          <a:p>
            <a:pPr>
              <a:lnSpc>
                <a:spcPts val="1001"/>
              </a:lnSpc>
              <a:spcAft>
                <a:spcPts val="600"/>
              </a:spcAft>
            </a:pPr>
            <a:r>
              <a:rPr lang="en-US" sz="1400" dirty="0">
                <a:solidFill>
                  <a:srgbClr val="404040"/>
                </a:solidFill>
                <a:latin typeface="Consolas" panose="020B0609020204030204" pitchFamily="49" charset="0"/>
                <a:cs typeface="Consolas" panose="020B0609020204030204" pitchFamily="49" charset="0"/>
              </a:rPr>
              <a:t>      &lt;/subgroup&gt;</a:t>
            </a:r>
          </a:p>
          <a:p>
            <a:pPr>
              <a:lnSpc>
                <a:spcPts val="1001"/>
              </a:lnSpc>
              <a:spcAft>
                <a:spcPts val="600"/>
              </a:spcAft>
            </a:pPr>
            <a:r>
              <a:rPr lang="en-US" sz="1400" dirty="0">
                <a:solidFill>
                  <a:srgbClr val="404040"/>
                </a:solidFill>
                <a:latin typeface="Consolas" panose="020B0609020204030204" pitchFamily="49" charset="0"/>
                <a:cs typeface="Consolas" panose="020B0609020204030204" pitchFamily="49" charset="0"/>
              </a:rPr>
              <a:t>    &lt;/group&gt;</a:t>
            </a:r>
          </a:p>
          <a:p>
            <a:pPr>
              <a:lnSpc>
                <a:spcPts val="1001"/>
              </a:lnSpc>
              <a:spcAft>
                <a:spcPts val="600"/>
              </a:spcAft>
            </a:pPr>
            <a:r>
              <a:rPr lang="en-US" sz="1400" dirty="0">
                <a:solidFill>
                  <a:srgbClr val="404040"/>
                </a:solidFill>
                <a:latin typeface="Consolas" panose="020B0609020204030204" pitchFamily="49" charset="0"/>
                <a:cs typeface="Consolas" panose="020B0609020204030204" pitchFamily="49" charset="0"/>
              </a:rPr>
              <a:t>    &lt;group&gt;</a:t>
            </a:r>
          </a:p>
          <a:p>
            <a:pPr>
              <a:lnSpc>
                <a:spcPts val="1001"/>
              </a:lnSpc>
              <a:spcAft>
                <a:spcPts val="600"/>
              </a:spcAft>
            </a:pPr>
            <a:r>
              <a:rPr lang="en-US" sz="1400" dirty="0">
                <a:solidFill>
                  <a:srgbClr val="404040"/>
                </a:solidFill>
                <a:latin typeface="Consolas" panose="020B0609020204030204" pitchFamily="49" charset="0"/>
                <a:cs typeface="Consolas" panose="020B0609020204030204" pitchFamily="49" charset="0"/>
              </a:rPr>
              <a:t>      &lt;subgroup&gt;</a:t>
            </a:r>
          </a:p>
          <a:p>
            <a:pPr>
              <a:lnSpc>
                <a:spcPts val="1001"/>
              </a:lnSpc>
              <a:spcAft>
                <a:spcPts val="600"/>
              </a:spcAft>
            </a:pPr>
            <a:r>
              <a:rPr lang="en-US" sz="1400" dirty="0">
                <a:solidFill>
                  <a:srgbClr val="404040"/>
                </a:solidFill>
                <a:latin typeface="Consolas" panose="020B0609020204030204" pitchFamily="49" charset="0"/>
                <a:cs typeface="Consolas" panose="020B0609020204030204" pitchFamily="49" charset="0"/>
              </a:rPr>
              <a:t>        &lt;text hint-style="subtitle"&gt;Jane Doe&lt;/text&gt;</a:t>
            </a:r>
          </a:p>
          <a:p>
            <a:pPr>
              <a:lnSpc>
                <a:spcPts val="1001"/>
              </a:lnSpc>
              <a:spcAft>
                <a:spcPts val="600"/>
              </a:spcAft>
            </a:pPr>
            <a:r>
              <a:rPr lang="en-US" sz="1400" dirty="0">
                <a:solidFill>
                  <a:srgbClr val="404040"/>
                </a:solidFill>
                <a:latin typeface="Consolas" panose="020B0609020204030204" pitchFamily="49" charset="0"/>
                <a:cs typeface="Consolas" panose="020B0609020204030204" pitchFamily="49" charset="0"/>
              </a:rPr>
              <a:t>        &lt;text hint-style="subtle"&gt;Questions about your blog&lt;/text&gt;</a:t>
            </a:r>
          </a:p>
          <a:p>
            <a:pPr>
              <a:lnSpc>
                <a:spcPts val="1001"/>
              </a:lnSpc>
              <a:spcAft>
                <a:spcPts val="600"/>
              </a:spcAft>
            </a:pPr>
            <a:r>
              <a:rPr lang="en-US" sz="1400" dirty="0">
                <a:solidFill>
                  <a:srgbClr val="404040"/>
                </a:solidFill>
                <a:latin typeface="Consolas" panose="020B0609020204030204" pitchFamily="49" charset="0"/>
                <a:cs typeface="Consolas" panose="020B0609020204030204" pitchFamily="49" charset="0"/>
              </a:rPr>
              <a:t>        &lt;text hint-style="subtle"&gt;Have you ever considered writing a&lt;/text&gt;</a:t>
            </a:r>
          </a:p>
          <a:p>
            <a:pPr>
              <a:lnSpc>
                <a:spcPts val="1001"/>
              </a:lnSpc>
              <a:spcAft>
                <a:spcPts val="600"/>
              </a:spcAft>
            </a:pPr>
            <a:r>
              <a:rPr lang="en-US" sz="1400" dirty="0">
                <a:solidFill>
                  <a:srgbClr val="404040"/>
                </a:solidFill>
                <a:latin typeface="Consolas" panose="020B0609020204030204" pitchFamily="49" charset="0"/>
                <a:cs typeface="Consolas" panose="020B0609020204030204" pitchFamily="49" charset="0"/>
              </a:rPr>
              <a:t>      &lt;/subgroup&gt;</a:t>
            </a:r>
          </a:p>
          <a:p>
            <a:pPr>
              <a:lnSpc>
                <a:spcPts val="1001"/>
              </a:lnSpc>
              <a:spcAft>
                <a:spcPts val="600"/>
              </a:spcAft>
            </a:pPr>
            <a:r>
              <a:rPr lang="en-US" sz="1400" dirty="0">
                <a:solidFill>
                  <a:srgbClr val="404040"/>
                </a:solidFill>
                <a:latin typeface="Consolas" panose="020B0609020204030204" pitchFamily="49" charset="0"/>
                <a:cs typeface="Consolas" panose="020B0609020204030204" pitchFamily="49" charset="0"/>
              </a:rPr>
              <a:t>    &lt;/group&gt;</a:t>
            </a:r>
          </a:p>
          <a:p>
            <a:pPr>
              <a:lnSpc>
                <a:spcPts val="1001"/>
              </a:lnSpc>
              <a:spcAft>
                <a:spcPts val="600"/>
              </a:spcAft>
            </a:pPr>
            <a:r>
              <a:rPr lang="en-US" sz="1400" dirty="0">
                <a:solidFill>
                  <a:srgbClr val="404040"/>
                </a:solidFill>
                <a:latin typeface="Consolas" panose="020B0609020204030204" pitchFamily="49" charset="0"/>
                <a:cs typeface="Consolas" panose="020B0609020204030204" pitchFamily="49" charset="0"/>
              </a:rPr>
              <a:t>    &lt;/binding&gt;   </a:t>
            </a:r>
          </a:p>
          <a:p>
            <a:pPr>
              <a:lnSpc>
                <a:spcPts val="1001"/>
              </a:lnSpc>
              <a:spcAft>
                <a:spcPts val="600"/>
              </a:spcAft>
            </a:pPr>
            <a:r>
              <a:rPr lang="en-US" sz="1400" dirty="0">
                <a:solidFill>
                  <a:srgbClr val="404040"/>
                </a:solidFill>
                <a:latin typeface="Consolas" panose="020B0609020204030204" pitchFamily="49" charset="0"/>
                <a:cs typeface="Consolas" panose="020B0609020204030204" pitchFamily="49" charset="0"/>
              </a:rPr>
              <a:t>  &lt;/visual&gt;</a:t>
            </a:r>
          </a:p>
          <a:p>
            <a:pPr>
              <a:lnSpc>
                <a:spcPts val="1001"/>
              </a:lnSpc>
              <a:spcAft>
                <a:spcPts val="600"/>
              </a:spcAft>
            </a:pPr>
            <a:r>
              <a:rPr lang="en-US" sz="1400" dirty="0">
                <a:solidFill>
                  <a:srgbClr val="404040"/>
                </a:solidFill>
                <a:latin typeface="Consolas" panose="020B0609020204030204" pitchFamily="49" charset="0"/>
                <a:cs typeface="Consolas" panose="020B0609020204030204" pitchFamily="49" charset="0"/>
              </a:rPr>
              <a:t>&lt;/tile&gt;</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83" y="3636818"/>
            <a:ext cx="5467557" cy="2451388"/>
          </a:xfrm>
          <a:prstGeom prst="rect">
            <a:avLst/>
          </a:prstGeom>
        </p:spPr>
      </p:pic>
      <p:grpSp>
        <p:nvGrpSpPr>
          <p:cNvPr id="18" name="Group 17"/>
          <p:cNvGrpSpPr/>
          <p:nvPr/>
        </p:nvGrpSpPr>
        <p:grpSpPr>
          <a:xfrm>
            <a:off x="432512" y="6097234"/>
            <a:ext cx="5158433" cy="249181"/>
            <a:chOff x="380250" y="5662722"/>
            <a:chExt cx="5451115" cy="263319"/>
          </a:xfrm>
        </p:grpSpPr>
        <p:sp>
          <p:nvSpPr>
            <p:cNvPr id="21" name="Subtitle 2"/>
            <p:cNvSpPr txBox="1">
              <a:spLocks/>
            </p:cNvSpPr>
            <p:nvPr/>
          </p:nvSpPr>
          <p:spPr>
            <a:xfrm>
              <a:off x="380250" y="5662722"/>
              <a:ext cx="936921"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11">
                <a:spcBef>
                  <a:spcPts val="1001"/>
                </a:spcBef>
                <a:buNone/>
                <a:defRPr/>
              </a:pPr>
              <a:r>
                <a:rPr lang="en-US" sz="1071" dirty="0">
                  <a:solidFill>
                    <a:srgbClr val="404040"/>
                  </a:solidFill>
                  <a:latin typeface="Segoe UI Light" panose="020B0502040204020203" pitchFamily="34" charset="0"/>
                  <a:cs typeface="Segoe UI Light" panose="020B0502040204020203" pitchFamily="34" charset="0"/>
                </a:rPr>
                <a:t>Min. Med Size</a:t>
              </a:r>
            </a:p>
          </p:txBody>
        </p:sp>
        <p:sp>
          <p:nvSpPr>
            <p:cNvPr id="22" name="Subtitle 2"/>
            <p:cNvSpPr txBox="1">
              <a:spLocks/>
            </p:cNvSpPr>
            <p:nvPr/>
          </p:nvSpPr>
          <p:spPr>
            <a:xfrm>
              <a:off x="4920343" y="5662722"/>
              <a:ext cx="911022"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411">
                <a:spcBef>
                  <a:spcPts val="1001"/>
                </a:spcBef>
                <a:buNone/>
                <a:defRPr/>
              </a:pPr>
              <a:r>
                <a:rPr lang="en-US" sz="1071" dirty="0">
                  <a:solidFill>
                    <a:srgbClr val="404040"/>
                  </a:solidFill>
                  <a:latin typeface="Segoe UI Light" panose="020B0502040204020203" pitchFamily="34" charset="0"/>
                  <a:cs typeface="Segoe UI Light" panose="020B0502040204020203" pitchFamily="34" charset="0"/>
                </a:rPr>
                <a:t>Max Med. Size</a:t>
              </a:r>
            </a:p>
          </p:txBody>
        </p:sp>
        <p:cxnSp>
          <p:nvCxnSpPr>
            <p:cNvPr id="23" name="Straight Arrow Connector 22"/>
            <p:cNvCxnSpPr/>
            <p:nvPr/>
          </p:nvCxnSpPr>
          <p:spPr>
            <a:xfrm>
              <a:off x="1284513" y="5717152"/>
              <a:ext cx="3603172" cy="0"/>
            </a:xfrm>
            <a:prstGeom prst="straightConnector1">
              <a:avLst/>
            </a:prstGeom>
            <a:noFill/>
            <a:ln w="9525" cap="flat" cmpd="sng" algn="ctr">
              <a:solidFill>
                <a:srgbClr val="404040">
                  <a:lumMod val="85000"/>
                </a:srgbClr>
              </a:solidFill>
              <a:prstDash val="solid"/>
              <a:headEnd type="none" w="med" len="med"/>
              <a:tailEnd type="arrow" w="med" len="med"/>
            </a:ln>
            <a:effectLst/>
          </p:spPr>
        </p:cxnSp>
      </p:grpSp>
      <p:sp>
        <p:nvSpPr>
          <p:cNvPr id="25" name="Group Title"/>
          <p:cNvSpPr txBox="1">
            <a:spLocks/>
          </p:cNvSpPr>
          <p:nvPr/>
        </p:nvSpPr>
        <p:spPr>
          <a:xfrm>
            <a:off x="370192" y="3878257"/>
            <a:ext cx="4019272" cy="26852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rgbClr val="404040"/>
                </a:solidFill>
                <a:latin typeface="Segoe UI" panose="020B0502040204020203" pitchFamily="34" charset="0"/>
                <a:ea typeface="Segoe UI" panose="020B0502040204020203" pitchFamily="34" charset="0"/>
                <a:cs typeface="Segoe UI" panose="020B0502040204020203" pitchFamily="34" charset="0"/>
              </a:rPr>
              <a:t>Content adjusts to screen density? </a:t>
            </a:r>
          </a:p>
        </p:txBody>
      </p:sp>
      <p:sp>
        <p:nvSpPr>
          <p:cNvPr id="26" name="Group XML Title"/>
          <p:cNvSpPr txBox="1"/>
          <p:nvPr/>
        </p:nvSpPr>
        <p:spPr>
          <a:xfrm>
            <a:off x="5905545" y="1165570"/>
            <a:ext cx="5264990"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solidFill>
                  <a:srgbClr val="414141"/>
                </a:solidFill>
                <a:latin typeface="Segoe UI" panose="020B0502040204020203" pitchFamily="34" charset="0"/>
                <a:ea typeface="Segoe UI" panose="020B0502040204020203" pitchFamily="34" charset="0"/>
                <a:cs typeface="Segoe UI" panose="020B0502040204020203" pitchFamily="34" charset="0"/>
              </a:rPr>
              <a:t>XML Sample 1</a:t>
            </a:r>
          </a:p>
        </p:txBody>
      </p:sp>
      <p:sp>
        <p:nvSpPr>
          <p:cNvPr id="8" name="Slide Number Placeholder 7"/>
          <p:cNvSpPr>
            <a:spLocks noGrp="1"/>
          </p:cNvSpPr>
          <p:nvPr>
            <p:ph type="sldNum" sz="quarter" idx="12"/>
          </p:nvPr>
        </p:nvSpPr>
        <p:spPr/>
        <p:txBody>
          <a:bodyPr/>
          <a:lstStyle/>
          <a:p>
            <a:pPr defTabSz="932479"/>
            <a:fld id="{AFFF257A-30C5-4AFB-911B-BE4CEEA1EA82}" type="slidenum">
              <a:rPr lang="en-US" smtClean="0">
                <a:solidFill>
                  <a:prstClr val="black">
                    <a:tint val="75000"/>
                  </a:prstClr>
                </a:solidFill>
              </a:rPr>
              <a:pPr defTabSz="932479"/>
              <a:t>11</a:t>
            </a:fld>
            <a:endParaRPr lang="en-US" dirty="0">
              <a:solidFill>
                <a:prstClr val="black">
                  <a:tint val="75000"/>
                </a:prstClr>
              </a:solidFill>
            </a:endParaRPr>
          </a:p>
        </p:txBody>
      </p:sp>
    </p:spTree>
    <p:extLst>
      <p:ext uri="{BB962C8B-B14F-4D97-AF65-F5344CB8AC3E}">
        <p14:creationId xmlns:p14="http://schemas.microsoft.com/office/powerpoint/2010/main" val="11794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Title"/>
          <p:cNvSpPr>
            <a:spLocks noGrp="1"/>
          </p:cNvSpPr>
          <p:nvPr>
            <p:ph type="title"/>
          </p:nvPr>
        </p:nvSpPr>
        <p:spPr/>
        <p:txBody>
          <a:bodyPr/>
          <a:lstStyle/>
          <a:p>
            <a:r>
              <a:rPr lang="en-US" dirty="0"/>
              <a:t>Adaptive Tile Template (continued)</a:t>
            </a:r>
          </a:p>
        </p:txBody>
      </p:sp>
      <p:sp>
        <p:nvSpPr>
          <p:cNvPr id="5" name="Text Placeholder 4"/>
          <p:cNvSpPr>
            <a:spLocks noGrp="1"/>
          </p:cNvSpPr>
          <p:nvPr>
            <p:ph type="body" sz="quarter" idx="13"/>
          </p:nvPr>
        </p:nvSpPr>
        <p:spPr>
          <a:xfrm>
            <a:off x="410405" y="1165754"/>
            <a:ext cx="11398029" cy="1109535"/>
          </a:xfrm>
        </p:spPr>
        <p:txBody>
          <a:bodyPr/>
          <a:lstStyle/>
          <a:p>
            <a:endParaRPr lang="en-US" dirty="0"/>
          </a:p>
          <a:p>
            <a:endParaRPr lang="en-US" dirty="0"/>
          </a:p>
        </p:txBody>
      </p:sp>
      <p:grpSp>
        <p:nvGrpSpPr>
          <p:cNvPr id="15" name="Wrap Image"/>
          <p:cNvGrpSpPr/>
          <p:nvPr/>
        </p:nvGrpSpPr>
        <p:grpSpPr>
          <a:xfrm>
            <a:off x="5228537" y="560286"/>
            <a:ext cx="6933216" cy="3443511"/>
            <a:chOff x="6212340" y="3215107"/>
            <a:chExt cx="5765079" cy="2863335"/>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2340" y="3215107"/>
              <a:ext cx="5765079" cy="2590476"/>
            </a:xfrm>
            <a:prstGeom prst="rect">
              <a:avLst/>
            </a:prstGeom>
          </p:spPr>
        </p:pic>
        <p:grpSp>
          <p:nvGrpSpPr>
            <p:cNvPr id="17" name="Group 16"/>
            <p:cNvGrpSpPr/>
            <p:nvPr/>
          </p:nvGrpSpPr>
          <p:grpSpPr>
            <a:xfrm>
              <a:off x="6369321" y="5815123"/>
              <a:ext cx="5451115" cy="263319"/>
              <a:chOff x="380250" y="5662722"/>
              <a:chExt cx="5451115" cy="263319"/>
            </a:xfrm>
          </p:grpSpPr>
          <p:sp>
            <p:nvSpPr>
              <p:cNvPr id="18" name="Subtitle 2"/>
              <p:cNvSpPr txBox="1">
                <a:spLocks/>
              </p:cNvSpPr>
              <p:nvPr/>
            </p:nvSpPr>
            <p:spPr>
              <a:xfrm>
                <a:off x="380250" y="5662722"/>
                <a:ext cx="936921"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11">
                  <a:spcBef>
                    <a:spcPts val="1001"/>
                  </a:spcBef>
                  <a:buNone/>
                  <a:defRPr/>
                </a:pPr>
                <a:r>
                  <a:rPr lang="en-US" sz="1200" dirty="0">
                    <a:solidFill>
                      <a:srgbClr val="404040">
                        <a:lumMod val="50000"/>
                      </a:srgbClr>
                    </a:solidFill>
                    <a:latin typeface="Segoe UI Light" panose="020B0502040204020203" pitchFamily="34" charset="0"/>
                    <a:cs typeface="Segoe UI Light" panose="020B0502040204020203" pitchFamily="34" charset="0"/>
                  </a:rPr>
                  <a:t>Min. Med Size</a:t>
                </a:r>
              </a:p>
            </p:txBody>
          </p:sp>
          <p:sp>
            <p:nvSpPr>
              <p:cNvPr id="19" name="Subtitle 2"/>
              <p:cNvSpPr txBox="1">
                <a:spLocks/>
              </p:cNvSpPr>
              <p:nvPr/>
            </p:nvSpPr>
            <p:spPr>
              <a:xfrm>
                <a:off x="4920343" y="5662722"/>
                <a:ext cx="911022"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411">
                  <a:spcBef>
                    <a:spcPts val="1001"/>
                  </a:spcBef>
                  <a:buNone/>
                  <a:defRPr/>
                </a:pPr>
                <a:r>
                  <a:rPr lang="en-US" sz="1200" dirty="0">
                    <a:solidFill>
                      <a:srgbClr val="404040">
                        <a:lumMod val="50000"/>
                      </a:srgbClr>
                    </a:solidFill>
                    <a:latin typeface="Segoe UI Light" panose="020B0502040204020203" pitchFamily="34" charset="0"/>
                    <a:cs typeface="Segoe UI Light" panose="020B0502040204020203" pitchFamily="34" charset="0"/>
                  </a:rPr>
                  <a:t>Max Med. Size</a:t>
                </a:r>
              </a:p>
            </p:txBody>
          </p:sp>
          <p:cxnSp>
            <p:nvCxnSpPr>
              <p:cNvPr id="20" name="Straight Arrow Connector 19"/>
              <p:cNvCxnSpPr/>
              <p:nvPr/>
            </p:nvCxnSpPr>
            <p:spPr>
              <a:xfrm>
                <a:off x="1284513" y="5717152"/>
                <a:ext cx="3603172" cy="0"/>
              </a:xfrm>
              <a:prstGeom prst="straightConnector1">
                <a:avLst/>
              </a:prstGeom>
              <a:noFill/>
              <a:ln w="9525" cap="flat" cmpd="sng" algn="ctr">
                <a:solidFill>
                  <a:srgbClr val="404040">
                    <a:lumMod val="85000"/>
                  </a:srgbClr>
                </a:solidFill>
                <a:prstDash val="solid"/>
                <a:headEnd type="none" w="med" len="med"/>
                <a:tailEnd type="arrow" w="med" len="med"/>
              </a:ln>
              <a:effectLst/>
            </p:spPr>
          </p:cxnSp>
        </p:grpSp>
      </p:grpSp>
      <p:sp>
        <p:nvSpPr>
          <p:cNvPr id="21" name="Wrap XML"/>
          <p:cNvSpPr txBox="1"/>
          <p:nvPr/>
        </p:nvSpPr>
        <p:spPr>
          <a:xfrm>
            <a:off x="212478" y="4487723"/>
            <a:ext cx="11110435" cy="2200818"/>
          </a:xfrm>
          <a:prstGeom prst="rect">
            <a:avLst/>
          </a:prstGeom>
          <a:noFill/>
        </p:spPr>
        <p:txBody>
          <a:bodyPr wrap="square" lIns="182854" tIns="146283" rIns="182854" bIns="146283" rtlCol="0">
            <a:spAutoFit/>
          </a:bodyPr>
          <a:lstStyle/>
          <a:p>
            <a:pPr>
              <a:lnSpc>
                <a:spcPct val="90000"/>
              </a:lnSpc>
              <a:spcAft>
                <a:spcPts val="600"/>
              </a:spcAft>
            </a:pPr>
            <a:r>
              <a:rPr lang="en-US" sz="1200" dirty="0">
                <a:solidFill>
                  <a:srgbClr val="404040"/>
                </a:solidFill>
                <a:latin typeface="Consolas" panose="020B0609020204030204" pitchFamily="49" charset="0"/>
                <a:cs typeface="Consolas" panose="020B0609020204030204" pitchFamily="49" charset="0"/>
              </a:rPr>
              <a:t>&lt;tile&gt;</a:t>
            </a:r>
          </a:p>
          <a:p>
            <a:pPr>
              <a:lnSpc>
                <a:spcPct val="90000"/>
              </a:lnSpc>
              <a:spcAft>
                <a:spcPts val="600"/>
              </a:spcAft>
            </a:pPr>
            <a:r>
              <a:rPr lang="en-US" sz="1200" dirty="0">
                <a:solidFill>
                  <a:srgbClr val="404040"/>
                </a:solidFill>
                <a:latin typeface="Consolas" panose="020B0609020204030204" pitchFamily="49" charset="0"/>
                <a:cs typeface="Consolas" panose="020B0609020204030204" pitchFamily="49" charset="0"/>
              </a:rPr>
              <a:t>  &lt;visual&gt;</a:t>
            </a:r>
          </a:p>
          <a:p>
            <a:pPr>
              <a:lnSpc>
                <a:spcPct val="90000"/>
              </a:lnSpc>
              <a:spcAft>
                <a:spcPts val="600"/>
              </a:spcAft>
            </a:pPr>
            <a:r>
              <a:rPr lang="en-US" sz="1200" dirty="0">
                <a:solidFill>
                  <a:srgbClr val="404040"/>
                </a:solidFill>
                <a:latin typeface="Consolas" panose="020B0609020204030204" pitchFamily="49" charset="0"/>
                <a:cs typeface="Consolas" panose="020B0609020204030204" pitchFamily="49" charset="0"/>
              </a:rPr>
              <a:t>    &lt;binding template="TileMedium"&gt;</a:t>
            </a:r>
          </a:p>
          <a:p>
            <a:pPr>
              <a:lnSpc>
                <a:spcPct val="90000"/>
              </a:lnSpc>
              <a:spcAft>
                <a:spcPts val="600"/>
              </a:spcAft>
            </a:pPr>
            <a:r>
              <a:rPr lang="en-US" sz="1200" dirty="0">
                <a:solidFill>
                  <a:srgbClr val="404040"/>
                </a:solidFill>
                <a:latin typeface="Consolas" panose="020B0609020204030204" pitchFamily="49" charset="0"/>
                <a:cs typeface="Consolas" panose="020B0609020204030204" pitchFamily="49" charset="0"/>
              </a:rPr>
              <a:t>      &lt;text hint-wrap=“true"&gt;Microsoft HoloLens: A Sensational Vision of the computer’s Future</a:t>
            </a:r>
          </a:p>
          <a:p>
            <a:pPr>
              <a:lnSpc>
                <a:spcPct val="90000"/>
              </a:lnSpc>
              <a:spcAft>
                <a:spcPts val="600"/>
              </a:spcAft>
            </a:pPr>
            <a:r>
              <a:rPr lang="en-US" sz="1200" dirty="0">
                <a:solidFill>
                  <a:srgbClr val="404040"/>
                </a:solidFill>
                <a:latin typeface="Consolas" panose="020B0609020204030204" pitchFamily="49" charset="0"/>
                <a:cs typeface="Consolas" panose="020B0609020204030204" pitchFamily="49" charset="0"/>
              </a:rPr>
              <a:t>      &lt;/text&gt;</a:t>
            </a:r>
          </a:p>
          <a:p>
            <a:pPr>
              <a:lnSpc>
                <a:spcPct val="90000"/>
              </a:lnSpc>
              <a:spcAft>
                <a:spcPts val="600"/>
              </a:spcAft>
            </a:pPr>
            <a:r>
              <a:rPr lang="en-US" sz="1200" dirty="0">
                <a:solidFill>
                  <a:srgbClr val="404040"/>
                </a:solidFill>
                <a:latin typeface="Consolas" panose="020B0609020204030204" pitchFamily="49" charset="0"/>
                <a:cs typeface="Consolas" panose="020B0609020204030204" pitchFamily="49" charset="0"/>
              </a:rPr>
              <a:t>    &lt;/binding&gt;   </a:t>
            </a:r>
          </a:p>
          <a:p>
            <a:pPr>
              <a:lnSpc>
                <a:spcPct val="90000"/>
              </a:lnSpc>
              <a:spcAft>
                <a:spcPts val="600"/>
              </a:spcAft>
            </a:pPr>
            <a:r>
              <a:rPr lang="en-US" sz="1200" dirty="0">
                <a:solidFill>
                  <a:srgbClr val="404040"/>
                </a:solidFill>
                <a:latin typeface="Consolas" panose="020B0609020204030204" pitchFamily="49" charset="0"/>
                <a:cs typeface="Consolas" panose="020B0609020204030204" pitchFamily="49" charset="0"/>
              </a:rPr>
              <a:t>  &lt;/visual&gt;</a:t>
            </a:r>
          </a:p>
          <a:p>
            <a:pPr>
              <a:lnSpc>
                <a:spcPct val="90000"/>
              </a:lnSpc>
              <a:spcAft>
                <a:spcPts val="600"/>
              </a:spcAft>
            </a:pPr>
            <a:r>
              <a:rPr lang="en-US" sz="1200" dirty="0">
                <a:solidFill>
                  <a:srgbClr val="404040"/>
                </a:solidFill>
                <a:latin typeface="Consolas" panose="020B0609020204030204" pitchFamily="49" charset="0"/>
                <a:cs typeface="Consolas" panose="020B0609020204030204" pitchFamily="49" charset="0"/>
              </a:rPr>
              <a:t>&lt;/tile&gt;</a:t>
            </a:r>
          </a:p>
        </p:txBody>
      </p:sp>
      <p:sp>
        <p:nvSpPr>
          <p:cNvPr id="24" name="Group XML Title"/>
          <p:cNvSpPr txBox="1"/>
          <p:nvPr/>
        </p:nvSpPr>
        <p:spPr>
          <a:xfrm>
            <a:off x="161077" y="4035691"/>
            <a:ext cx="5257055"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solidFill>
                  <a:srgbClr val="404040"/>
                </a:solidFill>
                <a:latin typeface="Segoe UI" panose="020B0502040204020203" pitchFamily="34" charset="0"/>
                <a:ea typeface="Segoe UI" panose="020B0502040204020203" pitchFamily="34" charset="0"/>
                <a:cs typeface="Segoe UI" panose="020B0502040204020203" pitchFamily="34" charset="0"/>
              </a:rPr>
              <a:t>XML Sample 2</a:t>
            </a:r>
          </a:p>
        </p:txBody>
      </p:sp>
      <p:sp>
        <p:nvSpPr>
          <p:cNvPr id="7" name="Slide Number Placeholder 6"/>
          <p:cNvSpPr>
            <a:spLocks noGrp="1"/>
          </p:cNvSpPr>
          <p:nvPr>
            <p:ph type="sldNum" sz="quarter" idx="12"/>
          </p:nvPr>
        </p:nvSpPr>
        <p:spPr/>
        <p:txBody>
          <a:bodyPr/>
          <a:lstStyle/>
          <a:p>
            <a:pPr defTabSz="932479"/>
            <a:fld id="{AFFF257A-30C5-4AFB-911B-BE4CEEA1EA82}" type="slidenum">
              <a:rPr lang="en-US" smtClean="0">
                <a:solidFill>
                  <a:prstClr val="black">
                    <a:tint val="75000"/>
                  </a:prstClr>
                </a:solidFill>
              </a:rPr>
              <a:pPr defTabSz="932479"/>
              <a:t>12</a:t>
            </a:fld>
            <a:endParaRPr lang="en-US" dirty="0">
              <a:solidFill>
                <a:prstClr val="black">
                  <a:tint val="75000"/>
                </a:prstClr>
              </a:solidFill>
            </a:endParaRPr>
          </a:p>
        </p:txBody>
      </p:sp>
      <p:sp>
        <p:nvSpPr>
          <p:cNvPr id="14" name="Slide Content"/>
          <p:cNvSpPr txBox="1">
            <a:spLocks/>
          </p:cNvSpPr>
          <p:nvPr/>
        </p:nvSpPr>
        <p:spPr>
          <a:xfrm>
            <a:off x="274722" y="1165569"/>
            <a:ext cx="4648134" cy="2580467"/>
          </a:xfrm>
          <a:prstGeom prst="rect">
            <a:avLst/>
          </a:prstGeom>
        </p:spPr>
        <p:txBody>
          <a:bodyPr vert="horz" lIns="93247" tIns="46623" rIns="93247" bIns="4662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400" b="1" dirty="0">
                <a:solidFill>
                  <a:srgbClr val="404040"/>
                </a:solidFill>
                <a:latin typeface="Segoe UI" panose="020B0502040204020203" pitchFamily="34" charset="0"/>
                <a:cs typeface="Segoe UI" panose="020B0502040204020203" pitchFamily="34" charset="0"/>
              </a:rPr>
              <a:t>Content adapts with the tile</a:t>
            </a:r>
            <a:br>
              <a:rPr lang="en-US" sz="2040" dirty="0">
                <a:solidFill>
                  <a:srgbClr val="404040"/>
                </a:solidFill>
                <a:latin typeface="Segoe UI" panose="020B0502040204020203" pitchFamily="34" charset="0"/>
                <a:cs typeface="Segoe UI" panose="020B0502040204020203" pitchFamily="34" charset="0"/>
              </a:rPr>
            </a:br>
            <a:r>
              <a:rPr lang="en-US" sz="1800" dirty="0">
                <a:solidFill>
                  <a:srgbClr val="404040"/>
                </a:solidFill>
                <a:latin typeface="Segoe UI" panose="020B0502040204020203" pitchFamily="34" charset="0"/>
                <a:cs typeface="Segoe UI" panose="020B0502040204020203" pitchFamily="34" charset="0"/>
              </a:rPr>
              <a:t>The new adaptive tile template works similarly to universal app patterns by allowing your content to adapt depending on the devices screen density. As you design your tiles, it is important to keep in mind how you want your content to adapt to the tiles size on screens of different densities</a:t>
            </a:r>
            <a:endParaRPr lang="en-US" sz="2040" dirty="0">
              <a:solidFill>
                <a:srgbClr val="40404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0232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Adaptive Tile States</a:t>
            </a:r>
          </a:p>
        </p:txBody>
      </p:sp>
      <p:sp>
        <p:nvSpPr>
          <p:cNvPr id="7" name="Text Placeholder 6"/>
          <p:cNvSpPr>
            <a:spLocks noGrp="1"/>
          </p:cNvSpPr>
          <p:nvPr>
            <p:ph type="body" sz="quarter" idx="13"/>
          </p:nvPr>
        </p:nvSpPr>
        <p:spPr>
          <a:xfrm>
            <a:off x="410405" y="1165754"/>
            <a:ext cx="11398029" cy="1109535"/>
          </a:xfrm>
        </p:spPr>
        <p:txBody>
          <a:bodyPr/>
          <a:lstStyle/>
          <a:p>
            <a:endParaRPr lang="en-US" dirty="0"/>
          </a:p>
          <a:p>
            <a:endParaRPr lang="en-US" dirty="0"/>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72621" y="849090"/>
            <a:ext cx="2461450" cy="743443"/>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2622" y="849091"/>
            <a:ext cx="2461450" cy="4981275"/>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4364" y="849090"/>
            <a:ext cx="2461450" cy="4981275"/>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06" y="849090"/>
            <a:ext cx="2461450" cy="4981275"/>
          </a:xfrm>
          <a:prstGeom prst="rect">
            <a:avLst/>
          </a:prstGeom>
        </p:spPr>
      </p:pic>
      <p:sp>
        <p:nvSpPr>
          <p:cNvPr id="21" name="Content Placeholder 2"/>
          <p:cNvSpPr txBox="1">
            <a:spLocks/>
          </p:cNvSpPr>
          <p:nvPr/>
        </p:nvSpPr>
        <p:spPr>
          <a:xfrm>
            <a:off x="220312" y="5605062"/>
            <a:ext cx="3611243" cy="939768"/>
          </a:xfrm>
          <a:prstGeom prst="rect">
            <a:avLst/>
          </a:prstGeom>
        </p:spPr>
        <p:txBody>
          <a:bodyPr vert="horz" lIns="93247" tIns="46623" rIns="93247" bIns="4662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b="1" dirty="0">
                <a:solidFill>
                  <a:srgbClr val="404040"/>
                </a:solidFill>
                <a:latin typeface="Segoe UI" panose="020B0502040204020203" pitchFamily="34" charset="0"/>
                <a:cs typeface="Segoe UI" panose="020B0502040204020203" pitchFamily="34" charset="0"/>
              </a:rPr>
              <a:t>Basic State</a:t>
            </a:r>
            <a:br>
              <a:rPr lang="en-US" sz="1400" b="1" dirty="0">
                <a:solidFill>
                  <a:srgbClr val="404040"/>
                </a:solidFill>
                <a:latin typeface="Segoe UI" panose="020B0502040204020203" pitchFamily="34" charset="0"/>
                <a:cs typeface="Segoe UI" panose="020B0502040204020203" pitchFamily="34" charset="0"/>
              </a:rPr>
            </a:br>
            <a:r>
              <a:rPr lang="en-US" sz="1400" dirty="0">
                <a:solidFill>
                  <a:srgbClr val="404040"/>
                </a:solidFill>
                <a:latin typeface="Segoe UI" panose="020B0502040204020203" pitchFamily="34" charset="0"/>
                <a:cs typeface="Segoe UI" panose="020B0502040204020203" pitchFamily="34" charset="0"/>
              </a:rPr>
              <a:t>The default, simplest state of your tile. This state highlights the app’s branding elements to make it clear what the app is </a:t>
            </a:r>
          </a:p>
        </p:txBody>
      </p:sp>
      <p:sp>
        <p:nvSpPr>
          <p:cNvPr id="22" name="Content Placeholder 2"/>
          <p:cNvSpPr txBox="1">
            <a:spLocks/>
          </p:cNvSpPr>
          <p:nvPr/>
        </p:nvSpPr>
        <p:spPr>
          <a:xfrm>
            <a:off x="4316908" y="5605062"/>
            <a:ext cx="3611243" cy="939768"/>
          </a:xfrm>
          <a:prstGeom prst="rect">
            <a:avLst/>
          </a:prstGeom>
        </p:spPr>
        <p:txBody>
          <a:bodyPr vert="horz" lIns="93247" tIns="46623" rIns="93247" bIns="4662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b="1" dirty="0">
                <a:solidFill>
                  <a:srgbClr val="404040"/>
                </a:solidFill>
                <a:latin typeface="Segoe UI" panose="020B0502040204020203" pitchFamily="34" charset="0"/>
                <a:cs typeface="Segoe UI" panose="020B0502040204020203" pitchFamily="34" charset="0"/>
              </a:rPr>
              <a:t>Semi-Live State</a:t>
            </a:r>
            <a:br>
              <a:rPr lang="en-US" sz="1400" b="1" dirty="0">
                <a:solidFill>
                  <a:srgbClr val="404040"/>
                </a:solidFill>
                <a:latin typeface="Segoe UI" panose="020B0502040204020203" pitchFamily="34" charset="0"/>
                <a:cs typeface="Segoe UI" panose="020B0502040204020203" pitchFamily="34" charset="0"/>
              </a:rPr>
            </a:br>
            <a:r>
              <a:rPr lang="en-US" sz="1400" dirty="0">
                <a:solidFill>
                  <a:srgbClr val="404040"/>
                </a:solidFill>
                <a:latin typeface="Segoe UI" panose="020B0502040204020203" pitchFamily="34" charset="0"/>
                <a:cs typeface="Segoe UI" panose="020B0502040204020203" pitchFamily="34" charset="0"/>
              </a:rPr>
              <a:t>This state allows you to display a badge notification on your tile to indicate a change in your app (for example, new, status, etc.)</a:t>
            </a:r>
          </a:p>
        </p:txBody>
      </p:sp>
      <p:sp>
        <p:nvSpPr>
          <p:cNvPr id="23" name="Subtitle 2"/>
          <p:cNvSpPr txBox="1">
            <a:spLocks/>
          </p:cNvSpPr>
          <p:nvPr/>
        </p:nvSpPr>
        <p:spPr>
          <a:xfrm>
            <a:off x="9198771" y="1187823"/>
            <a:ext cx="1535301" cy="26852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rgbClr val="404040">
                    <a:lumMod val="50000"/>
                  </a:srgbClr>
                </a:solidFill>
                <a:latin typeface="Segoe UI" panose="020B0502040204020203" pitchFamily="34" charset="0"/>
                <a:cs typeface="Segoe UI" panose="020B0502040204020203" pitchFamily="34" charset="0"/>
              </a:rPr>
              <a:t>TileSmall</a:t>
            </a:r>
          </a:p>
        </p:txBody>
      </p:sp>
      <p:sp>
        <p:nvSpPr>
          <p:cNvPr id="24" name="Subtitle 2"/>
          <p:cNvSpPr txBox="1">
            <a:spLocks/>
          </p:cNvSpPr>
          <p:nvPr/>
        </p:nvSpPr>
        <p:spPr>
          <a:xfrm>
            <a:off x="9697999" y="2009706"/>
            <a:ext cx="1535301" cy="26852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rgbClr val="404040">
                    <a:lumMod val="50000"/>
                  </a:srgbClr>
                </a:solidFill>
                <a:latin typeface="Segoe UI" panose="020B0502040204020203" pitchFamily="34" charset="0"/>
                <a:cs typeface="Segoe UI" panose="020B0502040204020203" pitchFamily="34" charset="0"/>
              </a:rPr>
              <a:t>TileMedium</a:t>
            </a:r>
          </a:p>
        </p:txBody>
      </p:sp>
      <p:sp>
        <p:nvSpPr>
          <p:cNvPr id="25" name="Subtitle 2"/>
          <p:cNvSpPr txBox="1">
            <a:spLocks/>
          </p:cNvSpPr>
          <p:nvPr/>
        </p:nvSpPr>
        <p:spPr>
          <a:xfrm>
            <a:off x="10734072" y="3066823"/>
            <a:ext cx="1535301" cy="26852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rgbClr val="404040"/>
                </a:solidFill>
                <a:latin typeface="Segoe UI" panose="020B0502040204020203" pitchFamily="34" charset="0"/>
                <a:cs typeface="Segoe UI" panose="020B0502040204020203" pitchFamily="34" charset="0"/>
              </a:rPr>
              <a:t>TileWide</a:t>
            </a:r>
          </a:p>
        </p:txBody>
      </p:sp>
      <p:sp>
        <p:nvSpPr>
          <p:cNvPr id="26" name="Subtitle 2"/>
          <p:cNvSpPr txBox="1">
            <a:spLocks/>
          </p:cNvSpPr>
          <p:nvPr/>
        </p:nvSpPr>
        <p:spPr>
          <a:xfrm>
            <a:off x="10694924" y="4433565"/>
            <a:ext cx="1535301" cy="26852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rgbClr val="404040"/>
                </a:solidFill>
                <a:latin typeface="Segoe UI" panose="020B0502040204020203" pitchFamily="34" charset="0"/>
                <a:cs typeface="Segoe UI" panose="020B0502040204020203" pitchFamily="34" charset="0"/>
              </a:rPr>
              <a:t>TileLarge</a:t>
            </a:r>
          </a:p>
        </p:txBody>
      </p:sp>
      <p:sp>
        <p:nvSpPr>
          <p:cNvPr id="27" name="Content Placeholder 2"/>
          <p:cNvSpPr txBox="1">
            <a:spLocks/>
          </p:cNvSpPr>
          <p:nvPr/>
        </p:nvSpPr>
        <p:spPr>
          <a:xfrm>
            <a:off x="8413504" y="5605062"/>
            <a:ext cx="3957375" cy="939768"/>
          </a:xfrm>
          <a:prstGeom prst="rect">
            <a:avLst/>
          </a:prstGeom>
        </p:spPr>
        <p:txBody>
          <a:bodyPr vert="horz" lIns="93247" tIns="46623" rIns="93247" bIns="4662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b="1" dirty="0">
                <a:solidFill>
                  <a:srgbClr val="404040"/>
                </a:solidFill>
                <a:latin typeface="Segoe UI" panose="020B0502040204020203" pitchFamily="34" charset="0"/>
                <a:cs typeface="Segoe UI" panose="020B0502040204020203" pitchFamily="34" charset="0"/>
              </a:rPr>
              <a:t>Live State</a:t>
            </a:r>
            <a:br>
              <a:rPr lang="en-US" sz="1400" b="1" dirty="0">
                <a:solidFill>
                  <a:srgbClr val="404040"/>
                </a:solidFill>
                <a:latin typeface="Segoe UI" panose="020B0502040204020203" pitchFamily="34" charset="0"/>
                <a:cs typeface="Segoe UI" panose="020B0502040204020203" pitchFamily="34" charset="0"/>
              </a:rPr>
            </a:br>
            <a:r>
              <a:rPr lang="en-US" sz="1400" dirty="0">
                <a:solidFill>
                  <a:srgbClr val="404040"/>
                </a:solidFill>
                <a:latin typeface="Segoe UI" panose="020B0502040204020203" pitchFamily="34" charset="0"/>
                <a:cs typeface="Segoe UI" panose="020B0502040204020203" pitchFamily="34" charset="0"/>
              </a:rPr>
              <a:t>This state allows you to provide timely, relevant content through a notification so the user can make a more informed decision about launching your app</a:t>
            </a:r>
            <a:r>
              <a:rPr lang="en-US" sz="1224" dirty="0">
                <a:solidFill>
                  <a:srgbClr val="404040"/>
                </a:solidFill>
                <a:latin typeface="Segoe UI" panose="020B0502040204020203" pitchFamily="34" charset="0"/>
                <a:cs typeface="Segoe UI" panose="020B0502040204020203" pitchFamily="34" charset="0"/>
              </a:rPr>
              <a:t> </a:t>
            </a:r>
          </a:p>
        </p:txBody>
      </p:sp>
      <p:sp>
        <p:nvSpPr>
          <p:cNvPr id="28" name="Slide Number Placeholder 27"/>
          <p:cNvSpPr>
            <a:spLocks noGrp="1"/>
          </p:cNvSpPr>
          <p:nvPr>
            <p:ph type="sldNum" sz="quarter" idx="12"/>
          </p:nvPr>
        </p:nvSpPr>
        <p:spPr/>
        <p:txBody>
          <a:bodyPr/>
          <a:lstStyle/>
          <a:p>
            <a:pPr defTabSz="932479"/>
            <a:fld id="{AFFF257A-30C5-4AFB-911B-BE4CEEA1EA82}" type="slidenum">
              <a:rPr lang="en-US" smtClean="0">
                <a:solidFill>
                  <a:prstClr val="black">
                    <a:tint val="75000"/>
                  </a:prstClr>
                </a:solidFill>
              </a:rPr>
              <a:pPr defTabSz="932479"/>
              <a:t>13</a:t>
            </a:fld>
            <a:endParaRPr lang="en-US" dirty="0">
              <a:solidFill>
                <a:prstClr val="black">
                  <a:tint val="75000"/>
                </a:prstClr>
              </a:solidFill>
            </a:endParaRPr>
          </a:p>
        </p:txBody>
      </p:sp>
    </p:spTree>
    <p:extLst>
      <p:ext uri="{BB962C8B-B14F-4D97-AF65-F5344CB8AC3E}">
        <p14:creationId xmlns:p14="http://schemas.microsoft.com/office/powerpoint/2010/main" val="113430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anim calcmode="lin" valueType="num">
                                      <p:cBhvr>
                                        <p:cTn id="37" dur="1000" fill="hold"/>
                                        <p:tgtEl>
                                          <p:spTgt spid="23"/>
                                        </p:tgtEl>
                                        <p:attrNameLst>
                                          <p:attrName>ppt_x</p:attrName>
                                        </p:attrNameLst>
                                      </p:cBhvr>
                                      <p:tavLst>
                                        <p:tav tm="0">
                                          <p:val>
                                            <p:strVal val="#ppt_x"/>
                                          </p:val>
                                        </p:tav>
                                        <p:tav tm="100000">
                                          <p:val>
                                            <p:strVal val="#ppt_x"/>
                                          </p:val>
                                        </p:tav>
                                      </p:tavLst>
                                    </p:anim>
                                    <p:anim calcmode="lin" valueType="num">
                                      <p:cBhvr>
                                        <p:cTn id="38" dur="1000" fill="hold"/>
                                        <p:tgtEl>
                                          <p:spTgt spid="2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1000"/>
                                        <p:tgtEl>
                                          <p:spTgt spid="24"/>
                                        </p:tgtEl>
                                      </p:cBhvr>
                                    </p:animEffect>
                                    <p:anim calcmode="lin" valueType="num">
                                      <p:cBhvr>
                                        <p:cTn id="42" dur="1000" fill="hold"/>
                                        <p:tgtEl>
                                          <p:spTgt spid="24"/>
                                        </p:tgtEl>
                                        <p:attrNameLst>
                                          <p:attrName>ppt_x</p:attrName>
                                        </p:attrNameLst>
                                      </p:cBhvr>
                                      <p:tavLst>
                                        <p:tav tm="0">
                                          <p:val>
                                            <p:strVal val="#ppt_x"/>
                                          </p:val>
                                        </p:tav>
                                        <p:tav tm="100000">
                                          <p:val>
                                            <p:strVal val="#ppt_x"/>
                                          </p:val>
                                        </p:tav>
                                      </p:tavLst>
                                    </p:anim>
                                    <p:anim calcmode="lin" valueType="num">
                                      <p:cBhvr>
                                        <p:cTn id="43" dur="1000" fill="hold"/>
                                        <p:tgtEl>
                                          <p:spTgt spid="2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1000"/>
                                        <p:tgtEl>
                                          <p:spTgt spid="25"/>
                                        </p:tgtEl>
                                      </p:cBhvr>
                                    </p:animEffect>
                                    <p:anim calcmode="lin" valueType="num">
                                      <p:cBhvr>
                                        <p:cTn id="47" dur="1000" fill="hold"/>
                                        <p:tgtEl>
                                          <p:spTgt spid="25"/>
                                        </p:tgtEl>
                                        <p:attrNameLst>
                                          <p:attrName>ppt_x</p:attrName>
                                        </p:attrNameLst>
                                      </p:cBhvr>
                                      <p:tavLst>
                                        <p:tav tm="0">
                                          <p:val>
                                            <p:strVal val="#ppt_x"/>
                                          </p:val>
                                        </p:tav>
                                        <p:tav tm="100000">
                                          <p:val>
                                            <p:strVal val="#ppt_x"/>
                                          </p:val>
                                        </p:tav>
                                      </p:tavLst>
                                    </p:anim>
                                    <p:anim calcmode="lin" valueType="num">
                                      <p:cBhvr>
                                        <p:cTn id="48" dur="1000" fill="hold"/>
                                        <p:tgtEl>
                                          <p:spTgt spid="2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1000"/>
                                        <p:tgtEl>
                                          <p:spTgt spid="26"/>
                                        </p:tgtEl>
                                      </p:cBhvr>
                                    </p:animEffect>
                                    <p:anim calcmode="lin" valueType="num">
                                      <p:cBhvr>
                                        <p:cTn id="52" dur="1000" fill="hold"/>
                                        <p:tgtEl>
                                          <p:spTgt spid="26"/>
                                        </p:tgtEl>
                                        <p:attrNameLst>
                                          <p:attrName>ppt_x</p:attrName>
                                        </p:attrNameLst>
                                      </p:cBhvr>
                                      <p:tavLst>
                                        <p:tav tm="0">
                                          <p:val>
                                            <p:strVal val="#ppt_x"/>
                                          </p:val>
                                        </p:tav>
                                        <p:tav tm="100000">
                                          <p:val>
                                            <p:strVal val="#ppt_x"/>
                                          </p:val>
                                        </p:tav>
                                      </p:tavLst>
                                    </p:anim>
                                    <p:anim calcmode="lin" valueType="num">
                                      <p:cBhvr>
                                        <p:cTn id="53" dur="1000" fill="hold"/>
                                        <p:tgtEl>
                                          <p:spTgt spid="26"/>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1000"/>
                                        <p:tgtEl>
                                          <p:spTgt spid="18"/>
                                        </p:tgtEl>
                                      </p:cBhvr>
                                    </p:animEffect>
                                    <p:anim calcmode="lin" valueType="num">
                                      <p:cBhvr>
                                        <p:cTn id="57" dur="1000" fill="hold"/>
                                        <p:tgtEl>
                                          <p:spTgt spid="18"/>
                                        </p:tgtEl>
                                        <p:attrNameLst>
                                          <p:attrName>ppt_x</p:attrName>
                                        </p:attrNameLst>
                                      </p:cBhvr>
                                      <p:tavLst>
                                        <p:tav tm="0">
                                          <p:val>
                                            <p:strVal val="#ppt_x"/>
                                          </p:val>
                                        </p:tav>
                                        <p:tav tm="100000">
                                          <p:val>
                                            <p:strVal val="#ppt_x"/>
                                          </p:val>
                                        </p:tav>
                                      </p:tavLst>
                                    </p:anim>
                                    <p:anim calcmode="lin" valueType="num">
                                      <p:cBhvr>
                                        <p:cTn id="58" dur="1000" fill="hold"/>
                                        <p:tgtEl>
                                          <p:spTgt spid="18"/>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0"/>
                                        <p:tgtEl>
                                          <p:spTgt spid="17"/>
                                        </p:tgtEl>
                                      </p:cBhvr>
                                    </p:animEffect>
                                    <p:anim calcmode="lin" valueType="num">
                                      <p:cBhvr>
                                        <p:cTn id="62" dur="1000" fill="hold"/>
                                        <p:tgtEl>
                                          <p:spTgt spid="17"/>
                                        </p:tgtEl>
                                        <p:attrNameLst>
                                          <p:attrName>ppt_x</p:attrName>
                                        </p:attrNameLst>
                                      </p:cBhvr>
                                      <p:tavLst>
                                        <p:tav tm="0">
                                          <p:val>
                                            <p:strVal val="#ppt_x"/>
                                          </p:val>
                                        </p:tav>
                                        <p:tav tm="100000">
                                          <p:val>
                                            <p:strVal val="#ppt_x"/>
                                          </p:val>
                                        </p:tav>
                                      </p:tavLst>
                                    </p:anim>
                                    <p:anim calcmode="lin" valueType="num">
                                      <p:cBhvr>
                                        <p:cTn id="6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Tile Elements and Composition</a:t>
            </a:r>
          </a:p>
        </p:txBody>
      </p:sp>
      <p:sp>
        <p:nvSpPr>
          <p:cNvPr id="5" name="Text Placeholder 4"/>
          <p:cNvSpPr>
            <a:spLocks noGrp="1"/>
          </p:cNvSpPr>
          <p:nvPr>
            <p:ph type="body" sz="quarter" idx="13"/>
          </p:nvPr>
        </p:nvSpPr>
        <p:spPr>
          <a:xfrm>
            <a:off x="410405" y="1165754"/>
            <a:ext cx="11398029" cy="1109535"/>
          </a:xfrm>
        </p:spPr>
        <p:txBody>
          <a:bodyPr/>
          <a:lstStyle/>
          <a:p>
            <a:endParaRPr lang="en-US" dirty="0"/>
          </a:p>
          <a:p>
            <a:endParaRPr lang="en-US" dirty="0"/>
          </a:p>
        </p:txBody>
      </p:sp>
      <p:sp>
        <p:nvSpPr>
          <p:cNvPr id="56" name="Content Placeholder 2"/>
          <p:cNvSpPr txBox="1">
            <a:spLocks/>
          </p:cNvSpPr>
          <p:nvPr/>
        </p:nvSpPr>
        <p:spPr>
          <a:xfrm>
            <a:off x="549623" y="1655925"/>
            <a:ext cx="3611243" cy="320906"/>
          </a:xfrm>
          <a:prstGeom prst="rect">
            <a:avLst/>
          </a:prstGeom>
        </p:spPr>
        <p:txBody>
          <a:bodyPr vert="horz" lIns="93247" tIns="46623" rIns="93247" bIns="4662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solidFill>
                  <a:srgbClr val="404040"/>
                </a:solidFill>
                <a:latin typeface="Segoe UI" panose="020B0502040204020203" pitchFamily="34" charset="0"/>
                <a:cs typeface="Segoe UI" panose="020B0502040204020203" pitchFamily="34" charset="0"/>
              </a:rPr>
              <a:t>Basic State</a:t>
            </a:r>
            <a:br>
              <a:rPr lang="en-US" sz="1800" dirty="0">
                <a:solidFill>
                  <a:srgbClr val="404040"/>
                </a:solidFill>
                <a:latin typeface="Segoe UI" panose="020B0502040204020203" pitchFamily="34" charset="0"/>
                <a:cs typeface="Segoe UI" panose="020B0502040204020203" pitchFamily="34" charset="0"/>
              </a:rPr>
            </a:br>
            <a:endParaRPr lang="en-US" sz="1800" dirty="0">
              <a:solidFill>
                <a:srgbClr val="404040"/>
              </a:solidFill>
              <a:latin typeface="Segoe UI" panose="020B0502040204020203" pitchFamily="34" charset="0"/>
              <a:cs typeface="Segoe UI" panose="020B0502040204020203" pitchFamily="34" charset="0"/>
            </a:endParaRPr>
          </a:p>
        </p:txBody>
      </p:sp>
      <p:sp>
        <p:nvSpPr>
          <p:cNvPr id="57" name="Content Placeholder 2"/>
          <p:cNvSpPr txBox="1">
            <a:spLocks/>
          </p:cNvSpPr>
          <p:nvPr/>
        </p:nvSpPr>
        <p:spPr>
          <a:xfrm>
            <a:off x="4408743" y="1655925"/>
            <a:ext cx="3714468" cy="320906"/>
          </a:xfrm>
          <a:prstGeom prst="rect">
            <a:avLst/>
          </a:prstGeom>
        </p:spPr>
        <p:txBody>
          <a:bodyPr vert="horz" lIns="93247" tIns="46623" rIns="93247" bIns="4662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solidFill>
                  <a:srgbClr val="404040"/>
                </a:solidFill>
                <a:latin typeface="Segoe UI" panose="020B0502040204020203" pitchFamily="34" charset="0"/>
                <a:cs typeface="Segoe UI" panose="020B0502040204020203" pitchFamily="34" charset="0"/>
              </a:rPr>
              <a:t>Semi-Live State</a:t>
            </a:r>
            <a:br>
              <a:rPr lang="en-US" sz="1800" dirty="0">
                <a:solidFill>
                  <a:srgbClr val="404040"/>
                </a:solidFill>
                <a:latin typeface="Segoe UI" panose="020B0502040204020203" pitchFamily="34" charset="0"/>
                <a:cs typeface="Segoe UI" panose="020B0502040204020203" pitchFamily="34" charset="0"/>
              </a:rPr>
            </a:br>
            <a:endParaRPr lang="en-US" sz="1800" dirty="0">
              <a:solidFill>
                <a:srgbClr val="404040"/>
              </a:solidFill>
              <a:latin typeface="Segoe UI" panose="020B0502040204020203" pitchFamily="34" charset="0"/>
              <a:cs typeface="Segoe UI" panose="020B0502040204020203" pitchFamily="34" charset="0"/>
            </a:endParaRPr>
          </a:p>
        </p:txBody>
      </p:sp>
      <p:sp>
        <p:nvSpPr>
          <p:cNvPr id="74" name="Content Placeholder 2"/>
          <p:cNvSpPr txBox="1">
            <a:spLocks/>
          </p:cNvSpPr>
          <p:nvPr/>
        </p:nvSpPr>
        <p:spPr>
          <a:xfrm>
            <a:off x="8815096" y="1667990"/>
            <a:ext cx="2508469" cy="308840"/>
          </a:xfrm>
          <a:prstGeom prst="rect">
            <a:avLst/>
          </a:prstGeom>
        </p:spPr>
        <p:txBody>
          <a:bodyPr vert="horz" lIns="93247" tIns="46623" rIns="93247" bIns="4662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solidFill>
                  <a:srgbClr val="404040"/>
                </a:solidFill>
                <a:latin typeface="Segoe UI" panose="020B0502040204020203" pitchFamily="34" charset="0"/>
                <a:cs typeface="Segoe UI" panose="020B0502040204020203" pitchFamily="34" charset="0"/>
              </a:rPr>
              <a:t>Live State</a:t>
            </a:r>
            <a:br>
              <a:rPr lang="en-US" sz="1800" dirty="0">
                <a:solidFill>
                  <a:srgbClr val="404040"/>
                </a:solidFill>
                <a:latin typeface="Segoe UI" panose="020B0502040204020203" pitchFamily="34" charset="0"/>
                <a:cs typeface="Segoe UI" panose="020B0502040204020203" pitchFamily="34" charset="0"/>
              </a:rPr>
            </a:br>
            <a:endParaRPr lang="en-US" sz="1800" dirty="0">
              <a:solidFill>
                <a:srgbClr val="404040"/>
              </a:solidFill>
              <a:latin typeface="Segoe UI" panose="020B0502040204020203" pitchFamily="34" charset="0"/>
              <a:cs typeface="Segoe UI" panose="020B0502040204020203" pitchFamily="34" charset="0"/>
            </a:endParaRPr>
          </a:p>
        </p:txBody>
      </p:sp>
      <p:sp>
        <p:nvSpPr>
          <p:cNvPr id="75" name="Subtitle 2"/>
          <p:cNvSpPr txBox="1">
            <a:spLocks/>
          </p:cNvSpPr>
          <p:nvPr/>
        </p:nvSpPr>
        <p:spPr>
          <a:xfrm>
            <a:off x="2296256" y="5596063"/>
            <a:ext cx="1535301" cy="26852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Plate</a:t>
            </a:r>
          </a:p>
        </p:txBody>
      </p:sp>
      <p:sp>
        <p:nvSpPr>
          <p:cNvPr id="76" name="Subtitle 2"/>
          <p:cNvSpPr txBox="1">
            <a:spLocks/>
          </p:cNvSpPr>
          <p:nvPr/>
        </p:nvSpPr>
        <p:spPr>
          <a:xfrm>
            <a:off x="2296256" y="5298261"/>
            <a:ext cx="1535301" cy="268523"/>
          </a:xfrm>
          <a:prstGeom prst="rect">
            <a:avLst/>
          </a:prstGeom>
        </p:spPr>
        <p:txBody>
          <a:bodyPr vert="horz" lIns="0" tIns="0" rIns="0" bIns="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App Logo (Square150x150Logo)</a:t>
            </a:r>
          </a:p>
        </p:txBody>
      </p:sp>
      <p:sp>
        <p:nvSpPr>
          <p:cNvPr id="77" name="Subtitle 2"/>
          <p:cNvSpPr txBox="1">
            <a:spLocks/>
          </p:cNvSpPr>
          <p:nvPr/>
        </p:nvSpPr>
        <p:spPr>
          <a:xfrm>
            <a:off x="2296256" y="5029738"/>
            <a:ext cx="1535301" cy="26852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Short Name</a:t>
            </a:r>
          </a:p>
        </p:txBody>
      </p:sp>
      <p:sp>
        <p:nvSpPr>
          <p:cNvPr id="78" name="Subtitle 2"/>
          <p:cNvSpPr txBox="1">
            <a:spLocks/>
          </p:cNvSpPr>
          <p:nvPr/>
        </p:nvSpPr>
        <p:spPr>
          <a:xfrm>
            <a:off x="6371499" y="5596063"/>
            <a:ext cx="1474531" cy="26852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Plate</a:t>
            </a:r>
          </a:p>
        </p:txBody>
      </p:sp>
      <p:sp>
        <p:nvSpPr>
          <p:cNvPr id="79" name="Subtitle 2"/>
          <p:cNvSpPr txBox="1">
            <a:spLocks/>
          </p:cNvSpPr>
          <p:nvPr/>
        </p:nvSpPr>
        <p:spPr>
          <a:xfrm>
            <a:off x="6371499" y="5298261"/>
            <a:ext cx="1474531" cy="268523"/>
          </a:xfrm>
          <a:prstGeom prst="rect">
            <a:avLst/>
          </a:prstGeom>
        </p:spPr>
        <p:txBody>
          <a:bodyPr vert="horz" lIns="0" tIns="0" rIns="0" bIns="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App Logo (Square150x150Logo)</a:t>
            </a:r>
          </a:p>
        </p:txBody>
      </p:sp>
      <p:sp>
        <p:nvSpPr>
          <p:cNvPr id="80" name="Subtitle 2"/>
          <p:cNvSpPr txBox="1">
            <a:spLocks/>
          </p:cNvSpPr>
          <p:nvPr/>
        </p:nvSpPr>
        <p:spPr>
          <a:xfrm>
            <a:off x="6371499" y="5029738"/>
            <a:ext cx="1474531" cy="26852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Short Name</a:t>
            </a:r>
          </a:p>
        </p:txBody>
      </p:sp>
      <p:sp>
        <p:nvSpPr>
          <p:cNvPr id="81" name="Subtitle 2"/>
          <p:cNvSpPr txBox="1">
            <a:spLocks/>
          </p:cNvSpPr>
          <p:nvPr/>
        </p:nvSpPr>
        <p:spPr>
          <a:xfrm>
            <a:off x="6371499" y="4753721"/>
            <a:ext cx="1474531" cy="26852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Badge</a:t>
            </a:r>
          </a:p>
        </p:txBody>
      </p:sp>
      <p:sp>
        <p:nvSpPr>
          <p:cNvPr id="82" name="Subtitle 2"/>
          <p:cNvSpPr txBox="1">
            <a:spLocks/>
          </p:cNvSpPr>
          <p:nvPr/>
        </p:nvSpPr>
        <p:spPr>
          <a:xfrm>
            <a:off x="10507183" y="5596063"/>
            <a:ext cx="1578005" cy="26852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Plate</a:t>
            </a:r>
          </a:p>
        </p:txBody>
      </p:sp>
      <p:sp>
        <p:nvSpPr>
          <p:cNvPr id="83" name="Subtitle 2"/>
          <p:cNvSpPr txBox="1">
            <a:spLocks/>
          </p:cNvSpPr>
          <p:nvPr/>
        </p:nvSpPr>
        <p:spPr>
          <a:xfrm>
            <a:off x="10507183" y="4763715"/>
            <a:ext cx="1578005" cy="268523"/>
          </a:xfrm>
          <a:prstGeom prst="rect">
            <a:avLst/>
          </a:prstGeom>
        </p:spPr>
        <p:txBody>
          <a:bodyPr vert="horz" lIns="0" tIns="0" rIns="0" bIns="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App Icon (Square44x44Logo)</a:t>
            </a:r>
          </a:p>
        </p:txBody>
      </p:sp>
      <p:sp>
        <p:nvSpPr>
          <p:cNvPr id="84" name="Subtitle 2"/>
          <p:cNvSpPr txBox="1">
            <a:spLocks/>
          </p:cNvSpPr>
          <p:nvPr/>
        </p:nvSpPr>
        <p:spPr>
          <a:xfrm>
            <a:off x="10507183" y="5029738"/>
            <a:ext cx="1578005" cy="26852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Short Name</a:t>
            </a:r>
          </a:p>
        </p:txBody>
      </p:sp>
      <p:sp>
        <p:nvSpPr>
          <p:cNvPr id="85" name="Subtitle 2"/>
          <p:cNvSpPr txBox="1">
            <a:spLocks/>
          </p:cNvSpPr>
          <p:nvPr/>
        </p:nvSpPr>
        <p:spPr>
          <a:xfrm>
            <a:off x="10507183" y="4494114"/>
            <a:ext cx="1578005" cy="26852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Badge</a:t>
            </a:r>
          </a:p>
        </p:txBody>
      </p:sp>
      <p:sp>
        <p:nvSpPr>
          <p:cNvPr id="86" name="Subtitle 2"/>
          <p:cNvSpPr txBox="1">
            <a:spLocks/>
          </p:cNvSpPr>
          <p:nvPr/>
        </p:nvSpPr>
        <p:spPr>
          <a:xfrm>
            <a:off x="10507183" y="5302918"/>
            <a:ext cx="1578005" cy="26852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Content</a:t>
            </a:r>
          </a:p>
        </p:txBody>
      </p:sp>
      <p:pic>
        <p:nvPicPr>
          <p:cNvPr id="8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575" y="2027923"/>
            <a:ext cx="1970459" cy="4015509"/>
          </a:xfrm>
          <a:prstGeom prst="rect">
            <a:avLst/>
          </a:prstGeom>
        </p:spPr>
      </p:pic>
      <p:pic>
        <p:nvPicPr>
          <p:cNvPr id="88"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3503" y="2027923"/>
            <a:ext cx="1970459" cy="4015509"/>
          </a:xfrm>
          <a:prstGeom prst="rect">
            <a:avLst/>
          </a:prstGeom>
        </p:spPr>
      </p:pic>
      <p:pic>
        <p:nvPicPr>
          <p:cNvPr id="89"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628" y="2027923"/>
            <a:ext cx="1970459" cy="4015509"/>
          </a:xfrm>
          <a:prstGeom prst="rect">
            <a:avLst/>
          </a:prstGeom>
        </p:spPr>
      </p:pic>
      <p:sp>
        <p:nvSpPr>
          <p:cNvPr id="90" name="Subtitle 2"/>
          <p:cNvSpPr txBox="1">
            <a:spLocks/>
          </p:cNvSpPr>
          <p:nvPr/>
        </p:nvSpPr>
        <p:spPr>
          <a:xfrm>
            <a:off x="2296256" y="2467005"/>
            <a:ext cx="1535301" cy="26852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Plate</a:t>
            </a:r>
          </a:p>
        </p:txBody>
      </p:sp>
      <p:sp>
        <p:nvSpPr>
          <p:cNvPr id="91" name="Subtitle 2"/>
          <p:cNvSpPr txBox="1">
            <a:spLocks/>
          </p:cNvSpPr>
          <p:nvPr/>
        </p:nvSpPr>
        <p:spPr>
          <a:xfrm>
            <a:off x="2296256" y="2977517"/>
            <a:ext cx="1535301" cy="268523"/>
          </a:xfrm>
          <a:prstGeom prst="rect">
            <a:avLst/>
          </a:prstGeom>
        </p:spPr>
        <p:txBody>
          <a:bodyPr vert="horz" lIns="0" tIns="0" rIns="0" bIns="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App Logo (Square150x150Logo)</a:t>
            </a:r>
          </a:p>
        </p:txBody>
      </p:sp>
      <p:sp>
        <p:nvSpPr>
          <p:cNvPr id="92" name="Subtitle 2"/>
          <p:cNvSpPr txBox="1">
            <a:spLocks/>
          </p:cNvSpPr>
          <p:nvPr/>
        </p:nvSpPr>
        <p:spPr>
          <a:xfrm>
            <a:off x="2296256" y="3779987"/>
            <a:ext cx="1535301" cy="26852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Short Name</a:t>
            </a:r>
          </a:p>
        </p:txBody>
      </p:sp>
      <p:sp>
        <p:nvSpPr>
          <p:cNvPr id="93" name="Subtitle 2"/>
          <p:cNvSpPr txBox="1">
            <a:spLocks/>
          </p:cNvSpPr>
          <p:nvPr/>
        </p:nvSpPr>
        <p:spPr>
          <a:xfrm>
            <a:off x="6371500" y="2467005"/>
            <a:ext cx="1535301" cy="26852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Plate</a:t>
            </a:r>
          </a:p>
        </p:txBody>
      </p:sp>
      <p:sp>
        <p:nvSpPr>
          <p:cNvPr id="94" name="Subtitle 2"/>
          <p:cNvSpPr txBox="1">
            <a:spLocks/>
          </p:cNvSpPr>
          <p:nvPr/>
        </p:nvSpPr>
        <p:spPr>
          <a:xfrm>
            <a:off x="6371500" y="2977517"/>
            <a:ext cx="1535301" cy="268523"/>
          </a:xfrm>
          <a:prstGeom prst="rect">
            <a:avLst/>
          </a:prstGeom>
        </p:spPr>
        <p:txBody>
          <a:bodyPr vert="horz" lIns="0" tIns="0" rIns="0" bIns="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App Logo (Square150x150Logo)</a:t>
            </a:r>
          </a:p>
        </p:txBody>
      </p:sp>
      <p:sp>
        <p:nvSpPr>
          <p:cNvPr id="95" name="Subtitle 2"/>
          <p:cNvSpPr txBox="1">
            <a:spLocks/>
          </p:cNvSpPr>
          <p:nvPr/>
        </p:nvSpPr>
        <p:spPr>
          <a:xfrm>
            <a:off x="6371500" y="3779987"/>
            <a:ext cx="1535301" cy="26852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Short Name</a:t>
            </a:r>
          </a:p>
        </p:txBody>
      </p:sp>
      <p:sp>
        <p:nvSpPr>
          <p:cNvPr id="96" name="Subtitle 2"/>
          <p:cNvSpPr txBox="1">
            <a:spLocks/>
          </p:cNvSpPr>
          <p:nvPr/>
        </p:nvSpPr>
        <p:spPr>
          <a:xfrm>
            <a:off x="6371499" y="3478871"/>
            <a:ext cx="1474531" cy="26852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Badge</a:t>
            </a:r>
          </a:p>
        </p:txBody>
      </p:sp>
      <p:sp>
        <p:nvSpPr>
          <p:cNvPr id="97" name="Subtitle 2"/>
          <p:cNvSpPr txBox="1">
            <a:spLocks/>
          </p:cNvSpPr>
          <p:nvPr/>
        </p:nvSpPr>
        <p:spPr>
          <a:xfrm>
            <a:off x="10507183" y="2467005"/>
            <a:ext cx="1535301" cy="26852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Plate</a:t>
            </a:r>
          </a:p>
        </p:txBody>
      </p:sp>
      <p:sp>
        <p:nvSpPr>
          <p:cNvPr id="98" name="Subtitle 2"/>
          <p:cNvSpPr txBox="1">
            <a:spLocks/>
          </p:cNvSpPr>
          <p:nvPr/>
        </p:nvSpPr>
        <p:spPr>
          <a:xfrm>
            <a:off x="10507183" y="3779987"/>
            <a:ext cx="1535301" cy="26852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Short Name</a:t>
            </a:r>
          </a:p>
        </p:txBody>
      </p:sp>
      <p:sp>
        <p:nvSpPr>
          <p:cNvPr id="99" name="Subtitle 2"/>
          <p:cNvSpPr txBox="1">
            <a:spLocks/>
          </p:cNvSpPr>
          <p:nvPr/>
        </p:nvSpPr>
        <p:spPr>
          <a:xfrm>
            <a:off x="10507183" y="3478871"/>
            <a:ext cx="1474531" cy="26852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Badge</a:t>
            </a:r>
          </a:p>
        </p:txBody>
      </p:sp>
      <p:sp>
        <p:nvSpPr>
          <p:cNvPr id="100" name="Subtitle 2"/>
          <p:cNvSpPr txBox="1">
            <a:spLocks/>
          </p:cNvSpPr>
          <p:nvPr/>
        </p:nvSpPr>
        <p:spPr>
          <a:xfrm>
            <a:off x="10507183" y="3210597"/>
            <a:ext cx="1578005" cy="268523"/>
          </a:xfrm>
          <a:prstGeom prst="rect">
            <a:avLst/>
          </a:prstGeom>
        </p:spPr>
        <p:txBody>
          <a:bodyPr vert="horz" lIns="0" tIns="0" rIns="0" bIns="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App Icon (Square44x44Logo)</a:t>
            </a:r>
          </a:p>
        </p:txBody>
      </p:sp>
      <p:sp>
        <p:nvSpPr>
          <p:cNvPr id="101" name="Subtitle 2"/>
          <p:cNvSpPr txBox="1">
            <a:spLocks/>
          </p:cNvSpPr>
          <p:nvPr/>
        </p:nvSpPr>
        <p:spPr>
          <a:xfrm>
            <a:off x="10507183" y="2732421"/>
            <a:ext cx="1578005" cy="26852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71" dirty="0">
                <a:solidFill>
                  <a:srgbClr val="404040">
                    <a:lumMod val="50000"/>
                    <a:lumOff val="50000"/>
                  </a:srgbClr>
                </a:solidFill>
                <a:latin typeface="Segoe UI Light" panose="020B0502040204020203" pitchFamily="34" charset="0"/>
                <a:cs typeface="Segoe UI Light" panose="020B0502040204020203" pitchFamily="34" charset="0"/>
              </a:rPr>
              <a:t>Content</a:t>
            </a:r>
          </a:p>
        </p:txBody>
      </p:sp>
      <p:cxnSp>
        <p:nvCxnSpPr>
          <p:cNvPr id="102" name="Straight Connector 55"/>
          <p:cNvCxnSpPr/>
          <p:nvPr/>
        </p:nvCxnSpPr>
        <p:spPr>
          <a:xfrm>
            <a:off x="1201885" y="3044114"/>
            <a:ext cx="986149" cy="0"/>
          </a:xfrm>
          <a:prstGeom prst="line">
            <a:avLst/>
          </a:prstGeom>
          <a:noFill/>
          <a:ln w="6350" cap="flat" cmpd="sng" algn="ctr">
            <a:solidFill>
              <a:srgbClr val="404040"/>
            </a:solidFill>
            <a:prstDash val="solid"/>
          </a:ln>
          <a:effectLst/>
        </p:spPr>
      </p:cxnSp>
      <p:cxnSp>
        <p:nvCxnSpPr>
          <p:cNvPr id="103" name="Straight Connector 56"/>
          <p:cNvCxnSpPr/>
          <p:nvPr/>
        </p:nvCxnSpPr>
        <p:spPr>
          <a:xfrm>
            <a:off x="1719929" y="2543343"/>
            <a:ext cx="468105" cy="0"/>
          </a:xfrm>
          <a:prstGeom prst="line">
            <a:avLst/>
          </a:prstGeom>
          <a:noFill/>
          <a:ln w="6350" cap="flat" cmpd="sng" algn="ctr">
            <a:solidFill>
              <a:srgbClr val="404040"/>
            </a:solidFill>
            <a:prstDash val="solid"/>
          </a:ln>
          <a:effectLst/>
        </p:spPr>
      </p:cxnSp>
      <p:grpSp>
        <p:nvGrpSpPr>
          <p:cNvPr id="104" name="Group 59"/>
          <p:cNvGrpSpPr/>
          <p:nvPr/>
        </p:nvGrpSpPr>
        <p:grpSpPr>
          <a:xfrm>
            <a:off x="744287" y="3612611"/>
            <a:ext cx="1443746" cy="243100"/>
            <a:chOff x="728133" y="2599267"/>
            <a:chExt cx="1415767" cy="238388"/>
          </a:xfrm>
        </p:grpSpPr>
        <p:cxnSp>
          <p:nvCxnSpPr>
            <p:cNvPr id="105" name="Straight Connector 60"/>
            <p:cNvCxnSpPr/>
            <p:nvPr/>
          </p:nvCxnSpPr>
          <p:spPr>
            <a:xfrm>
              <a:off x="728133" y="2837655"/>
              <a:ext cx="1415767" cy="0"/>
            </a:xfrm>
            <a:prstGeom prst="line">
              <a:avLst/>
            </a:prstGeom>
            <a:noFill/>
            <a:ln w="6350" cap="flat" cmpd="sng" algn="ctr">
              <a:solidFill>
                <a:srgbClr val="404040"/>
              </a:solidFill>
              <a:prstDash val="solid"/>
            </a:ln>
            <a:effectLst/>
          </p:spPr>
        </p:cxnSp>
        <p:cxnSp>
          <p:nvCxnSpPr>
            <p:cNvPr id="106" name="Straight Connector 65"/>
            <p:cNvCxnSpPr/>
            <p:nvPr/>
          </p:nvCxnSpPr>
          <p:spPr>
            <a:xfrm>
              <a:off x="728133" y="2599267"/>
              <a:ext cx="0" cy="238388"/>
            </a:xfrm>
            <a:prstGeom prst="line">
              <a:avLst/>
            </a:prstGeom>
            <a:noFill/>
            <a:ln w="6350" cap="flat" cmpd="sng" algn="ctr">
              <a:solidFill>
                <a:srgbClr val="404040"/>
              </a:solidFill>
              <a:prstDash val="solid"/>
            </a:ln>
            <a:effectLst/>
          </p:spPr>
        </p:cxnSp>
      </p:grpSp>
      <p:grpSp>
        <p:nvGrpSpPr>
          <p:cNvPr id="107" name="Group 66"/>
          <p:cNvGrpSpPr/>
          <p:nvPr/>
        </p:nvGrpSpPr>
        <p:grpSpPr>
          <a:xfrm>
            <a:off x="4824280" y="3612611"/>
            <a:ext cx="1443746" cy="243100"/>
            <a:chOff x="728133" y="2599267"/>
            <a:chExt cx="1415767" cy="238388"/>
          </a:xfrm>
        </p:grpSpPr>
        <p:cxnSp>
          <p:nvCxnSpPr>
            <p:cNvPr id="108" name="Straight Connector 71"/>
            <p:cNvCxnSpPr/>
            <p:nvPr/>
          </p:nvCxnSpPr>
          <p:spPr>
            <a:xfrm>
              <a:off x="728133" y="2837655"/>
              <a:ext cx="1415767" cy="0"/>
            </a:xfrm>
            <a:prstGeom prst="line">
              <a:avLst/>
            </a:prstGeom>
            <a:noFill/>
            <a:ln w="6350" cap="flat" cmpd="sng" algn="ctr">
              <a:solidFill>
                <a:srgbClr val="404040"/>
              </a:solidFill>
              <a:prstDash val="solid"/>
            </a:ln>
            <a:effectLst/>
          </p:spPr>
        </p:cxnSp>
        <p:cxnSp>
          <p:nvCxnSpPr>
            <p:cNvPr id="109" name="Straight Connector 72"/>
            <p:cNvCxnSpPr/>
            <p:nvPr/>
          </p:nvCxnSpPr>
          <p:spPr>
            <a:xfrm>
              <a:off x="728133" y="2599267"/>
              <a:ext cx="0" cy="238388"/>
            </a:xfrm>
            <a:prstGeom prst="line">
              <a:avLst/>
            </a:prstGeom>
            <a:noFill/>
            <a:ln w="6350" cap="flat" cmpd="sng" algn="ctr">
              <a:solidFill>
                <a:srgbClr val="404040"/>
              </a:solidFill>
              <a:prstDash val="solid"/>
            </a:ln>
            <a:effectLst/>
          </p:spPr>
        </p:cxnSp>
      </p:grpSp>
      <p:cxnSp>
        <p:nvCxnSpPr>
          <p:cNvPr id="110" name="Straight Connector 73"/>
          <p:cNvCxnSpPr/>
          <p:nvPr/>
        </p:nvCxnSpPr>
        <p:spPr>
          <a:xfrm>
            <a:off x="5273303" y="3044114"/>
            <a:ext cx="986149" cy="0"/>
          </a:xfrm>
          <a:prstGeom prst="line">
            <a:avLst/>
          </a:prstGeom>
          <a:noFill/>
          <a:ln w="6350" cap="flat" cmpd="sng" algn="ctr">
            <a:solidFill>
              <a:srgbClr val="404040"/>
            </a:solidFill>
            <a:prstDash val="solid"/>
          </a:ln>
          <a:effectLst/>
        </p:spPr>
      </p:cxnSp>
      <p:cxnSp>
        <p:nvCxnSpPr>
          <p:cNvPr id="111" name="Straight Connector 74"/>
          <p:cNvCxnSpPr/>
          <p:nvPr/>
        </p:nvCxnSpPr>
        <p:spPr>
          <a:xfrm>
            <a:off x="5791348" y="2543343"/>
            <a:ext cx="468105" cy="0"/>
          </a:xfrm>
          <a:prstGeom prst="line">
            <a:avLst/>
          </a:prstGeom>
          <a:noFill/>
          <a:ln w="6350" cap="flat" cmpd="sng" algn="ctr">
            <a:solidFill>
              <a:srgbClr val="404040"/>
            </a:solidFill>
            <a:prstDash val="solid"/>
          </a:ln>
          <a:effectLst/>
        </p:spPr>
      </p:cxnSp>
      <p:cxnSp>
        <p:nvCxnSpPr>
          <p:cNvPr id="112" name="Straight Connector 75"/>
          <p:cNvCxnSpPr/>
          <p:nvPr/>
        </p:nvCxnSpPr>
        <p:spPr>
          <a:xfrm>
            <a:off x="5791348" y="3543535"/>
            <a:ext cx="468105" cy="0"/>
          </a:xfrm>
          <a:prstGeom prst="line">
            <a:avLst/>
          </a:prstGeom>
          <a:noFill/>
          <a:ln w="6350" cap="flat" cmpd="sng" algn="ctr">
            <a:solidFill>
              <a:srgbClr val="404040"/>
            </a:solidFill>
            <a:prstDash val="solid"/>
          </a:ln>
          <a:effectLst/>
        </p:spPr>
      </p:cxnSp>
      <p:grpSp>
        <p:nvGrpSpPr>
          <p:cNvPr id="113" name="Group 76"/>
          <p:cNvGrpSpPr/>
          <p:nvPr/>
        </p:nvGrpSpPr>
        <p:grpSpPr>
          <a:xfrm>
            <a:off x="9009380" y="3612611"/>
            <a:ext cx="1443746" cy="243100"/>
            <a:chOff x="728133" y="2599267"/>
            <a:chExt cx="1415767" cy="238388"/>
          </a:xfrm>
        </p:grpSpPr>
        <p:cxnSp>
          <p:nvCxnSpPr>
            <p:cNvPr id="114" name="Straight Connector 77"/>
            <p:cNvCxnSpPr/>
            <p:nvPr/>
          </p:nvCxnSpPr>
          <p:spPr>
            <a:xfrm>
              <a:off x="728133" y="2837655"/>
              <a:ext cx="1415767" cy="0"/>
            </a:xfrm>
            <a:prstGeom prst="line">
              <a:avLst/>
            </a:prstGeom>
            <a:noFill/>
            <a:ln w="6350" cap="flat" cmpd="sng" algn="ctr">
              <a:solidFill>
                <a:srgbClr val="404040"/>
              </a:solidFill>
              <a:prstDash val="solid"/>
            </a:ln>
            <a:effectLst/>
          </p:spPr>
        </p:cxnSp>
        <p:cxnSp>
          <p:nvCxnSpPr>
            <p:cNvPr id="115" name="Straight Connector 78"/>
            <p:cNvCxnSpPr/>
            <p:nvPr/>
          </p:nvCxnSpPr>
          <p:spPr>
            <a:xfrm>
              <a:off x="728133" y="2599267"/>
              <a:ext cx="0" cy="238388"/>
            </a:xfrm>
            <a:prstGeom prst="line">
              <a:avLst/>
            </a:prstGeom>
            <a:noFill/>
            <a:ln w="6350" cap="flat" cmpd="sng" algn="ctr">
              <a:solidFill>
                <a:srgbClr val="404040"/>
              </a:solidFill>
              <a:prstDash val="solid"/>
            </a:ln>
            <a:effectLst/>
          </p:spPr>
        </p:cxnSp>
      </p:grpSp>
      <p:cxnSp>
        <p:nvCxnSpPr>
          <p:cNvPr id="116" name="Straight Connector 79"/>
          <p:cNvCxnSpPr/>
          <p:nvPr/>
        </p:nvCxnSpPr>
        <p:spPr>
          <a:xfrm>
            <a:off x="9458403" y="2793729"/>
            <a:ext cx="986149" cy="0"/>
          </a:xfrm>
          <a:prstGeom prst="line">
            <a:avLst/>
          </a:prstGeom>
          <a:noFill/>
          <a:ln w="6350" cap="flat" cmpd="sng" algn="ctr">
            <a:solidFill>
              <a:srgbClr val="404040"/>
            </a:solidFill>
            <a:prstDash val="solid"/>
          </a:ln>
          <a:effectLst/>
        </p:spPr>
      </p:cxnSp>
      <p:cxnSp>
        <p:nvCxnSpPr>
          <p:cNvPr id="117" name="Straight Connector 80"/>
          <p:cNvCxnSpPr/>
          <p:nvPr/>
        </p:nvCxnSpPr>
        <p:spPr>
          <a:xfrm>
            <a:off x="9976448" y="2543343"/>
            <a:ext cx="468105" cy="0"/>
          </a:xfrm>
          <a:prstGeom prst="line">
            <a:avLst/>
          </a:prstGeom>
          <a:noFill/>
          <a:ln w="6350" cap="flat" cmpd="sng" algn="ctr">
            <a:solidFill>
              <a:srgbClr val="404040"/>
            </a:solidFill>
            <a:prstDash val="solid"/>
          </a:ln>
          <a:effectLst/>
        </p:spPr>
      </p:cxnSp>
      <p:cxnSp>
        <p:nvCxnSpPr>
          <p:cNvPr id="118" name="Straight Connector 81"/>
          <p:cNvCxnSpPr/>
          <p:nvPr/>
        </p:nvCxnSpPr>
        <p:spPr>
          <a:xfrm>
            <a:off x="9976448" y="3543535"/>
            <a:ext cx="468105" cy="0"/>
          </a:xfrm>
          <a:prstGeom prst="line">
            <a:avLst/>
          </a:prstGeom>
          <a:noFill/>
          <a:ln w="6350" cap="flat" cmpd="sng" algn="ctr">
            <a:solidFill>
              <a:srgbClr val="404040"/>
            </a:solidFill>
            <a:prstDash val="solid"/>
          </a:ln>
          <a:effectLst/>
        </p:spPr>
      </p:cxnSp>
      <p:grpSp>
        <p:nvGrpSpPr>
          <p:cNvPr id="119" name="Group 82"/>
          <p:cNvGrpSpPr/>
          <p:nvPr/>
        </p:nvGrpSpPr>
        <p:grpSpPr>
          <a:xfrm rot="10800000">
            <a:off x="9707350" y="3250439"/>
            <a:ext cx="745778" cy="121661"/>
            <a:chOff x="728132" y="2599267"/>
            <a:chExt cx="731324" cy="119303"/>
          </a:xfrm>
        </p:grpSpPr>
        <p:cxnSp>
          <p:nvCxnSpPr>
            <p:cNvPr id="120" name="Straight Connector 83"/>
            <p:cNvCxnSpPr/>
            <p:nvPr/>
          </p:nvCxnSpPr>
          <p:spPr>
            <a:xfrm rot="10800000" flipH="1">
              <a:off x="728132" y="2718570"/>
              <a:ext cx="731324" cy="0"/>
            </a:xfrm>
            <a:prstGeom prst="line">
              <a:avLst/>
            </a:prstGeom>
            <a:noFill/>
            <a:ln w="6350" cap="flat" cmpd="sng" algn="ctr">
              <a:solidFill>
                <a:srgbClr val="404040"/>
              </a:solidFill>
              <a:prstDash val="solid"/>
            </a:ln>
            <a:effectLst/>
          </p:spPr>
        </p:cxnSp>
        <p:cxnSp>
          <p:nvCxnSpPr>
            <p:cNvPr id="121" name="Straight Connector 84"/>
            <p:cNvCxnSpPr/>
            <p:nvPr/>
          </p:nvCxnSpPr>
          <p:spPr>
            <a:xfrm rot="10800000" flipV="1">
              <a:off x="1459456" y="2599267"/>
              <a:ext cx="0" cy="119303"/>
            </a:xfrm>
            <a:prstGeom prst="line">
              <a:avLst/>
            </a:prstGeom>
            <a:noFill/>
            <a:ln w="6350" cap="flat" cmpd="sng" algn="ctr">
              <a:solidFill>
                <a:srgbClr val="404040"/>
              </a:solidFill>
              <a:prstDash val="solid"/>
            </a:ln>
            <a:effectLst/>
          </p:spPr>
        </p:cxnSp>
      </p:grpSp>
      <p:sp>
        <p:nvSpPr>
          <p:cNvPr id="6" name="Slide Number Placeholder 5"/>
          <p:cNvSpPr>
            <a:spLocks noGrp="1"/>
          </p:cNvSpPr>
          <p:nvPr>
            <p:ph type="sldNum" sz="quarter" idx="12"/>
          </p:nvPr>
        </p:nvSpPr>
        <p:spPr/>
        <p:txBody>
          <a:bodyPr/>
          <a:lstStyle/>
          <a:p>
            <a:pPr defTabSz="932479"/>
            <a:fld id="{AFFF257A-30C5-4AFB-911B-BE4CEEA1EA82}" type="slidenum">
              <a:rPr lang="en-US" smtClean="0">
                <a:solidFill>
                  <a:prstClr val="black">
                    <a:tint val="75000"/>
                  </a:prstClr>
                </a:solidFill>
              </a:rPr>
              <a:pPr defTabSz="932479"/>
              <a:t>14</a:t>
            </a:fld>
            <a:endParaRPr lang="en-US" dirty="0">
              <a:solidFill>
                <a:prstClr val="black">
                  <a:tint val="75000"/>
                </a:prstClr>
              </a:solidFill>
            </a:endParaRPr>
          </a:p>
        </p:txBody>
      </p:sp>
    </p:spTree>
    <p:extLst>
      <p:ext uri="{BB962C8B-B14F-4D97-AF65-F5344CB8AC3E}">
        <p14:creationId xmlns:p14="http://schemas.microsoft.com/office/powerpoint/2010/main" val="288354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1000"/>
                                        <p:tgtEl>
                                          <p:spTgt spid="75"/>
                                        </p:tgtEl>
                                      </p:cBhvr>
                                    </p:animEffect>
                                    <p:anim calcmode="lin" valueType="num">
                                      <p:cBhvr>
                                        <p:cTn id="13" dur="1000" fill="hold"/>
                                        <p:tgtEl>
                                          <p:spTgt spid="75"/>
                                        </p:tgtEl>
                                        <p:attrNameLst>
                                          <p:attrName>ppt_x</p:attrName>
                                        </p:attrNameLst>
                                      </p:cBhvr>
                                      <p:tavLst>
                                        <p:tav tm="0">
                                          <p:val>
                                            <p:strVal val="#ppt_x"/>
                                          </p:val>
                                        </p:tav>
                                        <p:tav tm="100000">
                                          <p:val>
                                            <p:strVal val="#ppt_x"/>
                                          </p:val>
                                        </p:tav>
                                      </p:tavLst>
                                    </p:anim>
                                    <p:anim calcmode="lin" valueType="num">
                                      <p:cBhvr>
                                        <p:cTn id="14" dur="1000" fill="hold"/>
                                        <p:tgtEl>
                                          <p:spTgt spid="7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1000"/>
                                        <p:tgtEl>
                                          <p:spTgt spid="76"/>
                                        </p:tgtEl>
                                      </p:cBhvr>
                                    </p:animEffect>
                                    <p:anim calcmode="lin" valueType="num">
                                      <p:cBhvr>
                                        <p:cTn id="18" dur="1000" fill="hold"/>
                                        <p:tgtEl>
                                          <p:spTgt spid="76"/>
                                        </p:tgtEl>
                                        <p:attrNameLst>
                                          <p:attrName>ppt_x</p:attrName>
                                        </p:attrNameLst>
                                      </p:cBhvr>
                                      <p:tavLst>
                                        <p:tav tm="0">
                                          <p:val>
                                            <p:strVal val="#ppt_x"/>
                                          </p:val>
                                        </p:tav>
                                        <p:tav tm="100000">
                                          <p:val>
                                            <p:strVal val="#ppt_x"/>
                                          </p:val>
                                        </p:tav>
                                      </p:tavLst>
                                    </p:anim>
                                    <p:anim calcmode="lin" valueType="num">
                                      <p:cBhvr>
                                        <p:cTn id="19" dur="1000" fill="hold"/>
                                        <p:tgtEl>
                                          <p:spTgt spid="7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1000"/>
                                        <p:tgtEl>
                                          <p:spTgt spid="77"/>
                                        </p:tgtEl>
                                      </p:cBhvr>
                                    </p:animEffect>
                                    <p:anim calcmode="lin" valueType="num">
                                      <p:cBhvr>
                                        <p:cTn id="23" dur="1000" fill="hold"/>
                                        <p:tgtEl>
                                          <p:spTgt spid="77"/>
                                        </p:tgtEl>
                                        <p:attrNameLst>
                                          <p:attrName>ppt_x</p:attrName>
                                        </p:attrNameLst>
                                      </p:cBhvr>
                                      <p:tavLst>
                                        <p:tav tm="0">
                                          <p:val>
                                            <p:strVal val="#ppt_x"/>
                                          </p:val>
                                        </p:tav>
                                        <p:tav tm="100000">
                                          <p:val>
                                            <p:strVal val="#ppt_x"/>
                                          </p:val>
                                        </p:tav>
                                      </p:tavLst>
                                    </p:anim>
                                    <p:anim calcmode="lin" valueType="num">
                                      <p:cBhvr>
                                        <p:cTn id="24" dur="1000" fill="hold"/>
                                        <p:tgtEl>
                                          <p:spTgt spid="7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1000"/>
                                        <p:tgtEl>
                                          <p:spTgt spid="87"/>
                                        </p:tgtEl>
                                      </p:cBhvr>
                                    </p:animEffect>
                                    <p:anim calcmode="lin" valueType="num">
                                      <p:cBhvr>
                                        <p:cTn id="28" dur="1000" fill="hold"/>
                                        <p:tgtEl>
                                          <p:spTgt spid="87"/>
                                        </p:tgtEl>
                                        <p:attrNameLst>
                                          <p:attrName>ppt_x</p:attrName>
                                        </p:attrNameLst>
                                      </p:cBhvr>
                                      <p:tavLst>
                                        <p:tav tm="0">
                                          <p:val>
                                            <p:strVal val="#ppt_x"/>
                                          </p:val>
                                        </p:tav>
                                        <p:tav tm="100000">
                                          <p:val>
                                            <p:strVal val="#ppt_x"/>
                                          </p:val>
                                        </p:tav>
                                      </p:tavLst>
                                    </p:anim>
                                    <p:anim calcmode="lin" valueType="num">
                                      <p:cBhvr>
                                        <p:cTn id="29" dur="1000" fill="hold"/>
                                        <p:tgtEl>
                                          <p:spTgt spid="8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1000"/>
                                        <p:tgtEl>
                                          <p:spTgt spid="90"/>
                                        </p:tgtEl>
                                      </p:cBhvr>
                                    </p:animEffect>
                                    <p:anim calcmode="lin" valueType="num">
                                      <p:cBhvr>
                                        <p:cTn id="33" dur="1000" fill="hold"/>
                                        <p:tgtEl>
                                          <p:spTgt spid="90"/>
                                        </p:tgtEl>
                                        <p:attrNameLst>
                                          <p:attrName>ppt_x</p:attrName>
                                        </p:attrNameLst>
                                      </p:cBhvr>
                                      <p:tavLst>
                                        <p:tav tm="0">
                                          <p:val>
                                            <p:strVal val="#ppt_x"/>
                                          </p:val>
                                        </p:tav>
                                        <p:tav tm="100000">
                                          <p:val>
                                            <p:strVal val="#ppt_x"/>
                                          </p:val>
                                        </p:tav>
                                      </p:tavLst>
                                    </p:anim>
                                    <p:anim calcmode="lin" valueType="num">
                                      <p:cBhvr>
                                        <p:cTn id="34" dur="1000" fill="hold"/>
                                        <p:tgtEl>
                                          <p:spTgt spid="9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1"/>
                                        </p:tgtEl>
                                        <p:attrNameLst>
                                          <p:attrName>style.visibility</p:attrName>
                                        </p:attrNameLst>
                                      </p:cBhvr>
                                      <p:to>
                                        <p:strVal val="visible"/>
                                      </p:to>
                                    </p:set>
                                    <p:animEffect transition="in" filter="fade">
                                      <p:cBhvr>
                                        <p:cTn id="37" dur="1000"/>
                                        <p:tgtEl>
                                          <p:spTgt spid="91"/>
                                        </p:tgtEl>
                                      </p:cBhvr>
                                    </p:animEffect>
                                    <p:anim calcmode="lin" valueType="num">
                                      <p:cBhvr>
                                        <p:cTn id="38" dur="1000" fill="hold"/>
                                        <p:tgtEl>
                                          <p:spTgt spid="91"/>
                                        </p:tgtEl>
                                        <p:attrNameLst>
                                          <p:attrName>ppt_x</p:attrName>
                                        </p:attrNameLst>
                                      </p:cBhvr>
                                      <p:tavLst>
                                        <p:tav tm="0">
                                          <p:val>
                                            <p:strVal val="#ppt_x"/>
                                          </p:val>
                                        </p:tav>
                                        <p:tav tm="100000">
                                          <p:val>
                                            <p:strVal val="#ppt_x"/>
                                          </p:val>
                                        </p:tav>
                                      </p:tavLst>
                                    </p:anim>
                                    <p:anim calcmode="lin" valueType="num">
                                      <p:cBhvr>
                                        <p:cTn id="39" dur="1000" fill="hold"/>
                                        <p:tgtEl>
                                          <p:spTgt spid="9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2"/>
                                        </p:tgtEl>
                                        <p:attrNameLst>
                                          <p:attrName>style.visibility</p:attrName>
                                        </p:attrNameLst>
                                      </p:cBhvr>
                                      <p:to>
                                        <p:strVal val="visible"/>
                                      </p:to>
                                    </p:set>
                                    <p:animEffect transition="in" filter="fade">
                                      <p:cBhvr>
                                        <p:cTn id="42" dur="1000"/>
                                        <p:tgtEl>
                                          <p:spTgt spid="92"/>
                                        </p:tgtEl>
                                      </p:cBhvr>
                                    </p:animEffect>
                                    <p:anim calcmode="lin" valueType="num">
                                      <p:cBhvr>
                                        <p:cTn id="43" dur="1000" fill="hold"/>
                                        <p:tgtEl>
                                          <p:spTgt spid="92"/>
                                        </p:tgtEl>
                                        <p:attrNameLst>
                                          <p:attrName>ppt_x</p:attrName>
                                        </p:attrNameLst>
                                      </p:cBhvr>
                                      <p:tavLst>
                                        <p:tav tm="0">
                                          <p:val>
                                            <p:strVal val="#ppt_x"/>
                                          </p:val>
                                        </p:tav>
                                        <p:tav tm="100000">
                                          <p:val>
                                            <p:strVal val="#ppt_x"/>
                                          </p:val>
                                        </p:tav>
                                      </p:tavLst>
                                    </p:anim>
                                    <p:anim calcmode="lin" valueType="num">
                                      <p:cBhvr>
                                        <p:cTn id="44" dur="1000" fill="hold"/>
                                        <p:tgtEl>
                                          <p:spTgt spid="9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fade">
                                      <p:cBhvr>
                                        <p:cTn id="47" dur="1000"/>
                                        <p:tgtEl>
                                          <p:spTgt spid="102"/>
                                        </p:tgtEl>
                                      </p:cBhvr>
                                    </p:animEffect>
                                    <p:anim calcmode="lin" valueType="num">
                                      <p:cBhvr>
                                        <p:cTn id="48" dur="1000" fill="hold"/>
                                        <p:tgtEl>
                                          <p:spTgt spid="102"/>
                                        </p:tgtEl>
                                        <p:attrNameLst>
                                          <p:attrName>ppt_x</p:attrName>
                                        </p:attrNameLst>
                                      </p:cBhvr>
                                      <p:tavLst>
                                        <p:tav tm="0">
                                          <p:val>
                                            <p:strVal val="#ppt_x"/>
                                          </p:val>
                                        </p:tav>
                                        <p:tav tm="100000">
                                          <p:val>
                                            <p:strVal val="#ppt_x"/>
                                          </p:val>
                                        </p:tav>
                                      </p:tavLst>
                                    </p:anim>
                                    <p:anim calcmode="lin" valueType="num">
                                      <p:cBhvr>
                                        <p:cTn id="49" dur="1000" fill="hold"/>
                                        <p:tgtEl>
                                          <p:spTgt spid="10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1000"/>
                                        <p:tgtEl>
                                          <p:spTgt spid="103"/>
                                        </p:tgtEl>
                                      </p:cBhvr>
                                    </p:animEffect>
                                    <p:anim calcmode="lin" valueType="num">
                                      <p:cBhvr>
                                        <p:cTn id="53" dur="1000" fill="hold"/>
                                        <p:tgtEl>
                                          <p:spTgt spid="103"/>
                                        </p:tgtEl>
                                        <p:attrNameLst>
                                          <p:attrName>ppt_x</p:attrName>
                                        </p:attrNameLst>
                                      </p:cBhvr>
                                      <p:tavLst>
                                        <p:tav tm="0">
                                          <p:val>
                                            <p:strVal val="#ppt_x"/>
                                          </p:val>
                                        </p:tav>
                                        <p:tav tm="100000">
                                          <p:val>
                                            <p:strVal val="#ppt_x"/>
                                          </p:val>
                                        </p:tav>
                                      </p:tavLst>
                                    </p:anim>
                                    <p:anim calcmode="lin" valueType="num">
                                      <p:cBhvr>
                                        <p:cTn id="54" dur="1000" fill="hold"/>
                                        <p:tgtEl>
                                          <p:spTgt spid="10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04"/>
                                        </p:tgtEl>
                                        <p:attrNameLst>
                                          <p:attrName>style.visibility</p:attrName>
                                        </p:attrNameLst>
                                      </p:cBhvr>
                                      <p:to>
                                        <p:strVal val="visible"/>
                                      </p:to>
                                    </p:set>
                                    <p:animEffect transition="in" filter="fade">
                                      <p:cBhvr>
                                        <p:cTn id="57" dur="1000"/>
                                        <p:tgtEl>
                                          <p:spTgt spid="104"/>
                                        </p:tgtEl>
                                      </p:cBhvr>
                                    </p:animEffect>
                                    <p:anim calcmode="lin" valueType="num">
                                      <p:cBhvr>
                                        <p:cTn id="58" dur="1000" fill="hold"/>
                                        <p:tgtEl>
                                          <p:spTgt spid="104"/>
                                        </p:tgtEl>
                                        <p:attrNameLst>
                                          <p:attrName>ppt_x</p:attrName>
                                        </p:attrNameLst>
                                      </p:cBhvr>
                                      <p:tavLst>
                                        <p:tav tm="0">
                                          <p:val>
                                            <p:strVal val="#ppt_x"/>
                                          </p:val>
                                        </p:tav>
                                        <p:tav tm="100000">
                                          <p:val>
                                            <p:strVal val="#ppt_x"/>
                                          </p:val>
                                        </p:tav>
                                      </p:tavLst>
                                    </p:anim>
                                    <p:anim calcmode="lin" valueType="num">
                                      <p:cBhvr>
                                        <p:cTn id="59"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1000"/>
                                        <p:tgtEl>
                                          <p:spTgt spid="57"/>
                                        </p:tgtEl>
                                      </p:cBhvr>
                                    </p:animEffect>
                                    <p:anim calcmode="lin" valueType="num">
                                      <p:cBhvr>
                                        <p:cTn id="65" dur="1000" fill="hold"/>
                                        <p:tgtEl>
                                          <p:spTgt spid="57"/>
                                        </p:tgtEl>
                                        <p:attrNameLst>
                                          <p:attrName>ppt_x</p:attrName>
                                        </p:attrNameLst>
                                      </p:cBhvr>
                                      <p:tavLst>
                                        <p:tav tm="0">
                                          <p:val>
                                            <p:strVal val="#ppt_x"/>
                                          </p:val>
                                        </p:tav>
                                        <p:tav tm="100000">
                                          <p:val>
                                            <p:strVal val="#ppt_x"/>
                                          </p:val>
                                        </p:tav>
                                      </p:tavLst>
                                    </p:anim>
                                    <p:anim calcmode="lin" valueType="num">
                                      <p:cBhvr>
                                        <p:cTn id="66" dur="1000" fill="hold"/>
                                        <p:tgtEl>
                                          <p:spTgt spid="57"/>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78"/>
                                        </p:tgtEl>
                                        <p:attrNameLst>
                                          <p:attrName>style.visibility</p:attrName>
                                        </p:attrNameLst>
                                      </p:cBhvr>
                                      <p:to>
                                        <p:strVal val="visible"/>
                                      </p:to>
                                    </p:set>
                                    <p:animEffect transition="in" filter="fade">
                                      <p:cBhvr>
                                        <p:cTn id="69" dur="1000"/>
                                        <p:tgtEl>
                                          <p:spTgt spid="78"/>
                                        </p:tgtEl>
                                      </p:cBhvr>
                                    </p:animEffect>
                                    <p:anim calcmode="lin" valueType="num">
                                      <p:cBhvr>
                                        <p:cTn id="70" dur="1000" fill="hold"/>
                                        <p:tgtEl>
                                          <p:spTgt spid="78"/>
                                        </p:tgtEl>
                                        <p:attrNameLst>
                                          <p:attrName>ppt_x</p:attrName>
                                        </p:attrNameLst>
                                      </p:cBhvr>
                                      <p:tavLst>
                                        <p:tav tm="0">
                                          <p:val>
                                            <p:strVal val="#ppt_x"/>
                                          </p:val>
                                        </p:tav>
                                        <p:tav tm="100000">
                                          <p:val>
                                            <p:strVal val="#ppt_x"/>
                                          </p:val>
                                        </p:tav>
                                      </p:tavLst>
                                    </p:anim>
                                    <p:anim calcmode="lin" valueType="num">
                                      <p:cBhvr>
                                        <p:cTn id="71" dur="1000" fill="hold"/>
                                        <p:tgtEl>
                                          <p:spTgt spid="78"/>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fade">
                                      <p:cBhvr>
                                        <p:cTn id="74" dur="1000"/>
                                        <p:tgtEl>
                                          <p:spTgt spid="79"/>
                                        </p:tgtEl>
                                      </p:cBhvr>
                                    </p:animEffect>
                                    <p:anim calcmode="lin" valueType="num">
                                      <p:cBhvr>
                                        <p:cTn id="75" dur="1000" fill="hold"/>
                                        <p:tgtEl>
                                          <p:spTgt spid="79"/>
                                        </p:tgtEl>
                                        <p:attrNameLst>
                                          <p:attrName>ppt_x</p:attrName>
                                        </p:attrNameLst>
                                      </p:cBhvr>
                                      <p:tavLst>
                                        <p:tav tm="0">
                                          <p:val>
                                            <p:strVal val="#ppt_x"/>
                                          </p:val>
                                        </p:tav>
                                        <p:tav tm="100000">
                                          <p:val>
                                            <p:strVal val="#ppt_x"/>
                                          </p:val>
                                        </p:tav>
                                      </p:tavLst>
                                    </p:anim>
                                    <p:anim calcmode="lin" valueType="num">
                                      <p:cBhvr>
                                        <p:cTn id="76" dur="1000" fill="hold"/>
                                        <p:tgtEl>
                                          <p:spTgt spid="7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80"/>
                                        </p:tgtEl>
                                        <p:attrNameLst>
                                          <p:attrName>style.visibility</p:attrName>
                                        </p:attrNameLst>
                                      </p:cBhvr>
                                      <p:to>
                                        <p:strVal val="visible"/>
                                      </p:to>
                                    </p:set>
                                    <p:animEffect transition="in" filter="fade">
                                      <p:cBhvr>
                                        <p:cTn id="79" dur="1000"/>
                                        <p:tgtEl>
                                          <p:spTgt spid="80"/>
                                        </p:tgtEl>
                                      </p:cBhvr>
                                    </p:animEffect>
                                    <p:anim calcmode="lin" valueType="num">
                                      <p:cBhvr>
                                        <p:cTn id="80" dur="1000" fill="hold"/>
                                        <p:tgtEl>
                                          <p:spTgt spid="80"/>
                                        </p:tgtEl>
                                        <p:attrNameLst>
                                          <p:attrName>ppt_x</p:attrName>
                                        </p:attrNameLst>
                                      </p:cBhvr>
                                      <p:tavLst>
                                        <p:tav tm="0">
                                          <p:val>
                                            <p:strVal val="#ppt_x"/>
                                          </p:val>
                                        </p:tav>
                                        <p:tav tm="100000">
                                          <p:val>
                                            <p:strVal val="#ppt_x"/>
                                          </p:val>
                                        </p:tav>
                                      </p:tavLst>
                                    </p:anim>
                                    <p:anim calcmode="lin" valueType="num">
                                      <p:cBhvr>
                                        <p:cTn id="81" dur="1000" fill="hold"/>
                                        <p:tgtEl>
                                          <p:spTgt spid="80"/>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81"/>
                                        </p:tgtEl>
                                        <p:attrNameLst>
                                          <p:attrName>style.visibility</p:attrName>
                                        </p:attrNameLst>
                                      </p:cBhvr>
                                      <p:to>
                                        <p:strVal val="visible"/>
                                      </p:to>
                                    </p:set>
                                    <p:animEffect transition="in" filter="fade">
                                      <p:cBhvr>
                                        <p:cTn id="84" dur="1000"/>
                                        <p:tgtEl>
                                          <p:spTgt spid="81"/>
                                        </p:tgtEl>
                                      </p:cBhvr>
                                    </p:animEffect>
                                    <p:anim calcmode="lin" valueType="num">
                                      <p:cBhvr>
                                        <p:cTn id="85" dur="1000" fill="hold"/>
                                        <p:tgtEl>
                                          <p:spTgt spid="81"/>
                                        </p:tgtEl>
                                        <p:attrNameLst>
                                          <p:attrName>ppt_x</p:attrName>
                                        </p:attrNameLst>
                                      </p:cBhvr>
                                      <p:tavLst>
                                        <p:tav tm="0">
                                          <p:val>
                                            <p:strVal val="#ppt_x"/>
                                          </p:val>
                                        </p:tav>
                                        <p:tav tm="100000">
                                          <p:val>
                                            <p:strVal val="#ppt_x"/>
                                          </p:val>
                                        </p:tav>
                                      </p:tavLst>
                                    </p:anim>
                                    <p:anim calcmode="lin" valueType="num">
                                      <p:cBhvr>
                                        <p:cTn id="86" dur="1000" fill="hold"/>
                                        <p:tgtEl>
                                          <p:spTgt spid="81"/>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89"/>
                                        </p:tgtEl>
                                        <p:attrNameLst>
                                          <p:attrName>style.visibility</p:attrName>
                                        </p:attrNameLst>
                                      </p:cBhvr>
                                      <p:to>
                                        <p:strVal val="visible"/>
                                      </p:to>
                                    </p:set>
                                    <p:animEffect transition="in" filter="fade">
                                      <p:cBhvr>
                                        <p:cTn id="89" dur="1000"/>
                                        <p:tgtEl>
                                          <p:spTgt spid="89"/>
                                        </p:tgtEl>
                                      </p:cBhvr>
                                    </p:animEffect>
                                    <p:anim calcmode="lin" valueType="num">
                                      <p:cBhvr>
                                        <p:cTn id="90" dur="1000" fill="hold"/>
                                        <p:tgtEl>
                                          <p:spTgt spid="89"/>
                                        </p:tgtEl>
                                        <p:attrNameLst>
                                          <p:attrName>ppt_x</p:attrName>
                                        </p:attrNameLst>
                                      </p:cBhvr>
                                      <p:tavLst>
                                        <p:tav tm="0">
                                          <p:val>
                                            <p:strVal val="#ppt_x"/>
                                          </p:val>
                                        </p:tav>
                                        <p:tav tm="100000">
                                          <p:val>
                                            <p:strVal val="#ppt_x"/>
                                          </p:val>
                                        </p:tav>
                                      </p:tavLst>
                                    </p:anim>
                                    <p:anim calcmode="lin" valueType="num">
                                      <p:cBhvr>
                                        <p:cTn id="91" dur="1000" fill="hold"/>
                                        <p:tgtEl>
                                          <p:spTgt spid="89"/>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1000"/>
                                        <p:tgtEl>
                                          <p:spTgt spid="93"/>
                                        </p:tgtEl>
                                      </p:cBhvr>
                                    </p:animEffect>
                                    <p:anim calcmode="lin" valueType="num">
                                      <p:cBhvr>
                                        <p:cTn id="95" dur="1000" fill="hold"/>
                                        <p:tgtEl>
                                          <p:spTgt spid="93"/>
                                        </p:tgtEl>
                                        <p:attrNameLst>
                                          <p:attrName>ppt_x</p:attrName>
                                        </p:attrNameLst>
                                      </p:cBhvr>
                                      <p:tavLst>
                                        <p:tav tm="0">
                                          <p:val>
                                            <p:strVal val="#ppt_x"/>
                                          </p:val>
                                        </p:tav>
                                        <p:tav tm="100000">
                                          <p:val>
                                            <p:strVal val="#ppt_x"/>
                                          </p:val>
                                        </p:tav>
                                      </p:tavLst>
                                    </p:anim>
                                    <p:anim calcmode="lin" valueType="num">
                                      <p:cBhvr>
                                        <p:cTn id="96" dur="1000" fill="hold"/>
                                        <p:tgtEl>
                                          <p:spTgt spid="93"/>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fade">
                                      <p:cBhvr>
                                        <p:cTn id="99" dur="1000"/>
                                        <p:tgtEl>
                                          <p:spTgt spid="94"/>
                                        </p:tgtEl>
                                      </p:cBhvr>
                                    </p:animEffect>
                                    <p:anim calcmode="lin" valueType="num">
                                      <p:cBhvr>
                                        <p:cTn id="100" dur="1000" fill="hold"/>
                                        <p:tgtEl>
                                          <p:spTgt spid="94"/>
                                        </p:tgtEl>
                                        <p:attrNameLst>
                                          <p:attrName>ppt_x</p:attrName>
                                        </p:attrNameLst>
                                      </p:cBhvr>
                                      <p:tavLst>
                                        <p:tav tm="0">
                                          <p:val>
                                            <p:strVal val="#ppt_x"/>
                                          </p:val>
                                        </p:tav>
                                        <p:tav tm="100000">
                                          <p:val>
                                            <p:strVal val="#ppt_x"/>
                                          </p:val>
                                        </p:tav>
                                      </p:tavLst>
                                    </p:anim>
                                    <p:anim calcmode="lin" valueType="num">
                                      <p:cBhvr>
                                        <p:cTn id="101" dur="1000" fill="hold"/>
                                        <p:tgtEl>
                                          <p:spTgt spid="94"/>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95"/>
                                        </p:tgtEl>
                                        <p:attrNameLst>
                                          <p:attrName>style.visibility</p:attrName>
                                        </p:attrNameLst>
                                      </p:cBhvr>
                                      <p:to>
                                        <p:strVal val="visible"/>
                                      </p:to>
                                    </p:set>
                                    <p:animEffect transition="in" filter="fade">
                                      <p:cBhvr>
                                        <p:cTn id="104" dur="1000"/>
                                        <p:tgtEl>
                                          <p:spTgt spid="95"/>
                                        </p:tgtEl>
                                      </p:cBhvr>
                                    </p:animEffect>
                                    <p:anim calcmode="lin" valueType="num">
                                      <p:cBhvr>
                                        <p:cTn id="105" dur="1000" fill="hold"/>
                                        <p:tgtEl>
                                          <p:spTgt spid="95"/>
                                        </p:tgtEl>
                                        <p:attrNameLst>
                                          <p:attrName>ppt_x</p:attrName>
                                        </p:attrNameLst>
                                      </p:cBhvr>
                                      <p:tavLst>
                                        <p:tav tm="0">
                                          <p:val>
                                            <p:strVal val="#ppt_x"/>
                                          </p:val>
                                        </p:tav>
                                        <p:tav tm="100000">
                                          <p:val>
                                            <p:strVal val="#ppt_x"/>
                                          </p:val>
                                        </p:tav>
                                      </p:tavLst>
                                    </p:anim>
                                    <p:anim calcmode="lin" valueType="num">
                                      <p:cBhvr>
                                        <p:cTn id="106" dur="1000" fill="hold"/>
                                        <p:tgtEl>
                                          <p:spTgt spid="95"/>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96"/>
                                        </p:tgtEl>
                                        <p:attrNameLst>
                                          <p:attrName>style.visibility</p:attrName>
                                        </p:attrNameLst>
                                      </p:cBhvr>
                                      <p:to>
                                        <p:strVal val="visible"/>
                                      </p:to>
                                    </p:set>
                                    <p:animEffect transition="in" filter="fade">
                                      <p:cBhvr>
                                        <p:cTn id="109" dur="1000"/>
                                        <p:tgtEl>
                                          <p:spTgt spid="96"/>
                                        </p:tgtEl>
                                      </p:cBhvr>
                                    </p:animEffect>
                                    <p:anim calcmode="lin" valueType="num">
                                      <p:cBhvr>
                                        <p:cTn id="110" dur="1000" fill="hold"/>
                                        <p:tgtEl>
                                          <p:spTgt spid="96"/>
                                        </p:tgtEl>
                                        <p:attrNameLst>
                                          <p:attrName>ppt_x</p:attrName>
                                        </p:attrNameLst>
                                      </p:cBhvr>
                                      <p:tavLst>
                                        <p:tav tm="0">
                                          <p:val>
                                            <p:strVal val="#ppt_x"/>
                                          </p:val>
                                        </p:tav>
                                        <p:tav tm="100000">
                                          <p:val>
                                            <p:strVal val="#ppt_x"/>
                                          </p:val>
                                        </p:tav>
                                      </p:tavLst>
                                    </p:anim>
                                    <p:anim calcmode="lin" valueType="num">
                                      <p:cBhvr>
                                        <p:cTn id="111" dur="1000" fill="hold"/>
                                        <p:tgtEl>
                                          <p:spTgt spid="96"/>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107"/>
                                        </p:tgtEl>
                                        <p:attrNameLst>
                                          <p:attrName>style.visibility</p:attrName>
                                        </p:attrNameLst>
                                      </p:cBhvr>
                                      <p:to>
                                        <p:strVal val="visible"/>
                                      </p:to>
                                    </p:set>
                                    <p:animEffect transition="in" filter="fade">
                                      <p:cBhvr>
                                        <p:cTn id="114" dur="1000"/>
                                        <p:tgtEl>
                                          <p:spTgt spid="107"/>
                                        </p:tgtEl>
                                      </p:cBhvr>
                                    </p:animEffect>
                                    <p:anim calcmode="lin" valueType="num">
                                      <p:cBhvr>
                                        <p:cTn id="115" dur="1000" fill="hold"/>
                                        <p:tgtEl>
                                          <p:spTgt spid="107"/>
                                        </p:tgtEl>
                                        <p:attrNameLst>
                                          <p:attrName>ppt_x</p:attrName>
                                        </p:attrNameLst>
                                      </p:cBhvr>
                                      <p:tavLst>
                                        <p:tav tm="0">
                                          <p:val>
                                            <p:strVal val="#ppt_x"/>
                                          </p:val>
                                        </p:tav>
                                        <p:tav tm="100000">
                                          <p:val>
                                            <p:strVal val="#ppt_x"/>
                                          </p:val>
                                        </p:tav>
                                      </p:tavLst>
                                    </p:anim>
                                    <p:anim calcmode="lin" valueType="num">
                                      <p:cBhvr>
                                        <p:cTn id="116" dur="1000" fill="hold"/>
                                        <p:tgtEl>
                                          <p:spTgt spid="107"/>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110"/>
                                        </p:tgtEl>
                                        <p:attrNameLst>
                                          <p:attrName>style.visibility</p:attrName>
                                        </p:attrNameLst>
                                      </p:cBhvr>
                                      <p:to>
                                        <p:strVal val="visible"/>
                                      </p:to>
                                    </p:set>
                                    <p:animEffect transition="in" filter="fade">
                                      <p:cBhvr>
                                        <p:cTn id="119" dur="1000"/>
                                        <p:tgtEl>
                                          <p:spTgt spid="110"/>
                                        </p:tgtEl>
                                      </p:cBhvr>
                                    </p:animEffect>
                                    <p:anim calcmode="lin" valueType="num">
                                      <p:cBhvr>
                                        <p:cTn id="120" dur="1000" fill="hold"/>
                                        <p:tgtEl>
                                          <p:spTgt spid="110"/>
                                        </p:tgtEl>
                                        <p:attrNameLst>
                                          <p:attrName>ppt_x</p:attrName>
                                        </p:attrNameLst>
                                      </p:cBhvr>
                                      <p:tavLst>
                                        <p:tav tm="0">
                                          <p:val>
                                            <p:strVal val="#ppt_x"/>
                                          </p:val>
                                        </p:tav>
                                        <p:tav tm="100000">
                                          <p:val>
                                            <p:strVal val="#ppt_x"/>
                                          </p:val>
                                        </p:tav>
                                      </p:tavLst>
                                    </p:anim>
                                    <p:anim calcmode="lin" valueType="num">
                                      <p:cBhvr>
                                        <p:cTn id="121" dur="1000" fill="hold"/>
                                        <p:tgtEl>
                                          <p:spTgt spid="110"/>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0"/>
                                  </p:stCondLst>
                                  <p:childTnLst>
                                    <p:set>
                                      <p:cBhvr>
                                        <p:cTn id="123" dur="1" fill="hold">
                                          <p:stCondLst>
                                            <p:cond delay="0"/>
                                          </p:stCondLst>
                                        </p:cTn>
                                        <p:tgtEl>
                                          <p:spTgt spid="111"/>
                                        </p:tgtEl>
                                        <p:attrNameLst>
                                          <p:attrName>style.visibility</p:attrName>
                                        </p:attrNameLst>
                                      </p:cBhvr>
                                      <p:to>
                                        <p:strVal val="visible"/>
                                      </p:to>
                                    </p:set>
                                    <p:animEffect transition="in" filter="fade">
                                      <p:cBhvr>
                                        <p:cTn id="124" dur="1000"/>
                                        <p:tgtEl>
                                          <p:spTgt spid="111"/>
                                        </p:tgtEl>
                                      </p:cBhvr>
                                    </p:animEffect>
                                    <p:anim calcmode="lin" valueType="num">
                                      <p:cBhvr>
                                        <p:cTn id="125" dur="1000" fill="hold"/>
                                        <p:tgtEl>
                                          <p:spTgt spid="111"/>
                                        </p:tgtEl>
                                        <p:attrNameLst>
                                          <p:attrName>ppt_x</p:attrName>
                                        </p:attrNameLst>
                                      </p:cBhvr>
                                      <p:tavLst>
                                        <p:tav tm="0">
                                          <p:val>
                                            <p:strVal val="#ppt_x"/>
                                          </p:val>
                                        </p:tav>
                                        <p:tav tm="100000">
                                          <p:val>
                                            <p:strVal val="#ppt_x"/>
                                          </p:val>
                                        </p:tav>
                                      </p:tavLst>
                                    </p:anim>
                                    <p:anim calcmode="lin" valueType="num">
                                      <p:cBhvr>
                                        <p:cTn id="126" dur="1000" fill="hold"/>
                                        <p:tgtEl>
                                          <p:spTgt spid="111"/>
                                        </p:tgtEl>
                                        <p:attrNameLst>
                                          <p:attrName>ppt_y</p:attrName>
                                        </p:attrNameLst>
                                      </p:cBhvr>
                                      <p:tavLst>
                                        <p:tav tm="0">
                                          <p:val>
                                            <p:strVal val="#ppt_y+.1"/>
                                          </p:val>
                                        </p:tav>
                                        <p:tav tm="100000">
                                          <p:val>
                                            <p:strVal val="#ppt_y"/>
                                          </p:val>
                                        </p:tav>
                                      </p:tavLst>
                                    </p:anim>
                                  </p:childTnLst>
                                </p:cTn>
                              </p:par>
                              <p:par>
                                <p:cTn id="127" presetID="42" presetClass="entr" presetSubtype="0" fill="hold" nodeType="withEffect">
                                  <p:stCondLst>
                                    <p:cond delay="0"/>
                                  </p:stCondLst>
                                  <p:childTnLst>
                                    <p:set>
                                      <p:cBhvr>
                                        <p:cTn id="128" dur="1" fill="hold">
                                          <p:stCondLst>
                                            <p:cond delay="0"/>
                                          </p:stCondLst>
                                        </p:cTn>
                                        <p:tgtEl>
                                          <p:spTgt spid="112"/>
                                        </p:tgtEl>
                                        <p:attrNameLst>
                                          <p:attrName>style.visibility</p:attrName>
                                        </p:attrNameLst>
                                      </p:cBhvr>
                                      <p:to>
                                        <p:strVal val="visible"/>
                                      </p:to>
                                    </p:set>
                                    <p:animEffect transition="in" filter="fade">
                                      <p:cBhvr>
                                        <p:cTn id="129" dur="1000"/>
                                        <p:tgtEl>
                                          <p:spTgt spid="112"/>
                                        </p:tgtEl>
                                      </p:cBhvr>
                                    </p:animEffect>
                                    <p:anim calcmode="lin" valueType="num">
                                      <p:cBhvr>
                                        <p:cTn id="130" dur="1000" fill="hold"/>
                                        <p:tgtEl>
                                          <p:spTgt spid="112"/>
                                        </p:tgtEl>
                                        <p:attrNameLst>
                                          <p:attrName>ppt_x</p:attrName>
                                        </p:attrNameLst>
                                      </p:cBhvr>
                                      <p:tavLst>
                                        <p:tav tm="0">
                                          <p:val>
                                            <p:strVal val="#ppt_x"/>
                                          </p:val>
                                        </p:tav>
                                        <p:tav tm="100000">
                                          <p:val>
                                            <p:strVal val="#ppt_x"/>
                                          </p:val>
                                        </p:tav>
                                      </p:tavLst>
                                    </p:anim>
                                    <p:anim calcmode="lin" valueType="num">
                                      <p:cBhvr>
                                        <p:cTn id="131"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grpId="0" nodeType="clickEffect">
                                  <p:stCondLst>
                                    <p:cond delay="0"/>
                                  </p:stCondLst>
                                  <p:childTnLst>
                                    <p:set>
                                      <p:cBhvr>
                                        <p:cTn id="135" dur="1" fill="hold">
                                          <p:stCondLst>
                                            <p:cond delay="0"/>
                                          </p:stCondLst>
                                        </p:cTn>
                                        <p:tgtEl>
                                          <p:spTgt spid="74"/>
                                        </p:tgtEl>
                                        <p:attrNameLst>
                                          <p:attrName>style.visibility</p:attrName>
                                        </p:attrNameLst>
                                      </p:cBhvr>
                                      <p:to>
                                        <p:strVal val="visible"/>
                                      </p:to>
                                    </p:set>
                                    <p:animEffect transition="in" filter="fade">
                                      <p:cBhvr>
                                        <p:cTn id="136" dur="1000"/>
                                        <p:tgtEl>
                                          <p:spTgt spid="74"/>
                                        </p:tgtEl>
                                      </p:cBhvr>
                                    </p:animEffect>
                                    <p:anim calcmode="lin" valueType="num">
                                      <p:cBhvr>
                                        <p:cTn id="137" dur="1000" fill="hold"/>
                                        <p:tgtEl>
                                          <p:spTgt spid="74"/>
                                        </p:tgtEl>
                                        <p:attrNameLst>
                                          <p:attrName>ppt_x</p:attrName>
                                        </p:attrNameLst>
                                      </p:cBhvr>
                                      <p:tavLst>
                                        <p:tav tm="0">
                                          <p:val>
                                            <p:strVal val="#ppt_x"/>
                                          </p:val>
                                        </p:tav>
                                        <p:tav tm="100000">
                                          <p:val>
                                            <p:strVal val="#ppt_x"/>
                                          </p:val>
                                        </p:tav>
                                      </p:tavLst>
                                    </p:anim>
                                    <p:anim calcmode="lin" valueType="num">
                                      <p:cBhvr>
                                        <p:cTn id="138" dur="1000" fill="hold"/>
                                        <p:tgtEl>
                                          <p:spTgt spid="74"/>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82"/>
                                        </p:tgtEl>
                                        <p:attrNameLst>
                                          <p:attrName>style.visibility</p:attrName>
                                        </p:attrNameLst>
                                      </p:cBhvr>
                                      <p:to>
                                        <p:strVal val="visible"/>
                                      </p:to>
                                    </p:set>
                                    <p:animEffect transition="in" filter="fade">
                                      <p:cBhvr>
                                        <p:cTn id="141" dur="1000"/>
                                        <p:tgtEl>
                                          <p:spTgt spid="82"/>
                                        </p:tgtEl>
                                      </p:cBhvr>
                                    </p:animEffect>
                                    <p:anim calcmode="lin" valueType="num">
                                      <p:cBhvr>
                                        <p:cTn id="142" dur="1000" fill="hold"/>
                                        <p:tgtEl>
                                          <p:spTgt spid="82"/>
                                        </p:tgtEl>
                                        <p:attrNameLst>
                                          <p:attrName>ppt_x</p:attrName>
                                        </p:attrNameLst>
                                      </p:cBhvr>
                                      <p:tavLst>
                                        <p:tav tm="0">
                                          <p:val>
                                            <p:strVal val="#ppt_x"/>
                                          </p:val>
                                        </p:tav>
                                        <p:tav tm="100000">
                                          <p:val>
                                            <p:strVal val="#ppt_x"/>
                                          </p:val>
                                        </p:tav>
                                      </p:tavLst>
                                    </p:anim>
                                    <p:anim calcmode="lin" valueType="num">
                                      <p:cBhvr>
                                        <p:cTn id="143" dur="1000" fill="hold"/>
                                        <p:tgtEl>
                                          <p:spTgt spid="82"/>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83"/>
                                        </p:tgtEl>
                                        <p:attrNameLst>
                                          <p:attrName>style.visibility</p:attrName>
                                        </p:attrNameLst>
                                      </p:cBhvr>
                                      <p:to>
                                        <p:strVal val="visible"/>
                                      </p:to>
                                    </p:set>
                                    <p:animEffect transition="in" filter="fade">
                                      <p:cBhvr>
                                        <p:cTn id="146" dur="1000"/>
                                        <p:tgtEl>
                                          <p:spTgt spid="83"/>
                                        </p:tgtEl>
                                      </p:cBhvr>
                                    </p:animEffect>
                                    <p:anim calcmode="lin" valueType="num">
                                      <p:cBhvr>
                                        <p:cTn id="147" dur="1000" fill="hold"/>
                                        <p:tgtEl>
                                          <p:spTgt spid="83"/>
                                        </p:tgtEl>
                                        <p:attrNameLst>
                                          <p:attrName>ppt_x</p:attrName>
                                        </p:attrNameLst>
                                      </p:cBhvr>
                                      <p:tavLst>
                                        <p:tav tm="0">
                                          <p:val>
                                            <p:strVal val="#ppt_x"/>
                                          </p:val>
                                        </p:tav>
                                        <p:tav tm="100000">
                                          <p:val>
                                            <p:strVal val="#ppt_x"/>
                                          </p:val>
                                        </p:tav>
                                      </p:tavLst>
                                    </p:anim>
                                    <p:anim calcmode="lin" valueType="num">
                                      <p:cBhvr>
                                        <p:cTn id="148" dur="1000" fill="hold"/>
                                        <p:tgtEl>
                                          <p:spTgt spid="83"/>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84"/>
                                        </p:tgtEl>
                                        <p:attrNameLst>
                                          <p:attrName>style.visibility</p:attrName>
                                        </p:attrNameLst>
                                      </p:cBhvr>
                                      <p:to>
                                        <p:strVal val="visible"/>
                                      </p:to>
                                    </p:set>
                                    <p:animEffect transition="in" filter="fade">
                                      <p:cBhvr>
                                        <p:cTn id="151" dur="1000"/>
                                        <p:tgtEl>
                                          <p:spTgt spid="84"/>
                                        </p:tgtEl>
                                      </p:cBhvr>
                                    </p:animEffect>
                                    <p:anim calcmode="lin" valueType="num">
                                      <p:cBhvr>
                                        <p:cTn id="152" dur="1000" fill="hold"/>
                                        <p:tgtEl>
                                          <p:spTgt spid="84"/>
                                        </p:tgtEl>
                                        <p:attrNameLst>
                                          <p:attrName>ppt_x</p:attrName>
                                        </p:attrNameLst>
                                      </p:cBhvr>
                                      <p:tavLst>
                                        <p:tav tm="0">
                                          <p:val>
                                            <p:strVal val="#ppt_x"/>
                                          </p:val>
                                        </p:tav>
                                        <p:tav tm="100000">
                                          <p:val>
                                            <p:strVal val="#ppt_x"/>
                                          </p:val>
                                        </p:tav>
                                      </p:tavLst>
                                    </p:anim>
                                    <p:anim calcmode="lin" valueType="num">
                                      <p:cBhvr>
                                        <p:cTn id="153" dur="1000" fill="hold"/>
                                        <p:tgtEl>
                                          <p:spTgt spid="84"/>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85"/>
                                        </p:tgtEl>
                                        <p:attrNameLst>
                                          <p:attrName>style.visibility</p:attrName>
                                        </p:attrNameLst>
                                      </p:cBhvr>
                                      <p:to>
                                        <p:strVal val="visible"/>
                                      </p:to>
                                    </p:set>
                                    <p:animEffect transition="in" filter="fade">
                                      <p:cBhvr>
                                        <p:cTn id="156" dur="1000"/>
                                        <p:tgtEl>
                                          <p:spTgt spid="85"/>
                                        </p:tgtEl>
                                      </p:cBhvr>
                                    </p:animEffect>
                                    <p:anim calcmode="lin" valueType="num">
                                      <p:cBhvr>
                                        <p:cTn id="157" dur="1000" fill="hold"/>
                                        <p:tgtEl>
                                          <p:spTgt spid="85"/>
                                        </p:tgtEl>
                                        <p:attrNameLst>
                                          <p:attrName>ppt_x</p:attrName>
                                        </p:attrNameLst>
                                      </p:cBhvr>
                                      <p:tavLst>
                                        <p:tav tm="0">
                                          <p:val>
                                            <p:strVal val="#ppt_x"/>
                                          </p:val>
                                        </p:tav>
                                        <p:tav tm="100000">
                                          <p:val>
                                            <p:strVal val="#ppt_x"/>
                                          </p:val>
                                        </p:tav>
                                      </p:tavLst>
                                    </p:anim>
                                    <p:anim calcmode="lin" valueType="num">
                                      <p:cBhvr>
                                        <p:cTn id="158" dur="1000" fill="hold"/>
                                        <p:tgtEl>
                                          <p:spTgt spid="85"/>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86"/>
                                        </p:tgtEl>
                                        <p:attrNameLst>
                                          <p:attrName>style.visibility</p:attrName>
                                        </p:attrNameLst>
                                      </p:cBhvr>
                                      <p:to>
                                        <p:strVal val="visible"/>
                                      </p:to>
                                    </p:set>
                                    <p:animEffect transition="in" filter="fade">
                                      <p:cBhvr>
                                        <p:cTn id="161" dur="1000"/>
                                        <p:tgtEl>
                                          <p:spTgt spid="86"/>
                                        </p:tgtEl>
                                      </p:cBhvr>
                                    </p:animEffect>
                                    <p:anim calcmode="lin" valueType="num">
                                      <p:cBhvr>
                                        <p:cTn id="162" dur="1000" fill="hold"/>
                                        <p:tgtEl>
                                          <p:spTgt spid="86"/>
                                        </p:tgtEl>
                                        <p:attrNameLst>
                                          <p:attrName>ppt_x</p:attrName>
                                        </p:attrNameLst>
                                      </p:cBhvr>
                                      <p:tavLst>
                                        <p:tav tm="0">
                                          <p:val>
                                            <p:strVal val="#ppt_x"/>
                                          </p:val>
                                        </p:tav>
                                        <p:tav tm="100000">
                                          <p:val>
                                            <p:strVal val="#ppt_x"/>
                                          </p:val>
                                        </p:tav>
                                      </p:tavLst>
                                    </p:anim>
                                    <p:anim calcmode="lin" valueType="num">
                                      <p:cBhvr>
                                        <p:cTn id="163" dur="1000" fill="hold"/>
                                        <p:tgtEl>
                                          <p:spTgt spid="86"/>
                                        </p:tgtEl>
                                        <p:attrNameLst>
                                          <p:attrName>ppt_y</p:attrName>
                                        </p:attrNameLst>
                                      </p:cBhvr>
                                      <p:tavLst>
                                        <p:tav tm="0">
                                          <p:val>
                                            <p:strVal val="#ppt_y+.1"/>
                                          </p:val>
                                        </p:tav>
                                        <p:tav tm="100000">
                                          <p:val>
                                            <p:strVal val="#ppt_y"/>
                                          </p:val>
                                        </p:tav>
                                      </p:tavLst>
                                    </p:anim>
                                  </p:childTnLst>
                                </p:cTn>
                              </p:par>
                              <p:par>
                                <p:cTn id="164" presetID="42" presetClass="entr" presetSubtype="0" fill="hold" nodeType="withEffect">
                                  <p:stCondLst>
                                    <p:cond delay="0"/>
                                  </p:stCondLst>
                                  <p:childTnLst>
                                    <p:set>
                                      <p:cBhvr>
                                        <p:cTn id="165" dur="1" fill="hold">
                                          <p:stCondLst>
                                            <p:cond delay="0"/>
                                          </p:stCondLst>
                                        </p:cTn>
                                        <p:tgtEl>
                                          <p:spTgt spid="88"/>
                                        </p:tgtEl>
                                        <p:attrNameLst>
                                          <p:attrName>style.visibility</p:attrName>
                                        </p:attrNameLst>
                                      </p:cBhvr>
                                      <p:to>
                                        <p:strVal val="visible"/>
                                      </p:to>
                                    </p:set>
                                    <p:animEffect transition="in" filter="fade">
                                      <p:cBhvr>
                                        <p:cTn id="166" dur="1000"/>
                                        <p:tgtEl>
                                          <p:spTgt spid="88"/>
                                        </p:tgtEl>
                                      </p:cBhvr>
                                    </p:animEffect>
                                    <p:anim calcmode="lin" valueType="num">
                                      <p:cBhvr>
                                        <p:cTn id="167" dur="1000" fill="hold"/>
                                        <p:tgtEl>
                                          <p:spTgt spid="88"/>
                                        </p:tgtEl>
                                        <p:attrNameLst>
                                          <p:attrName>ppt_x</p:attrName>
                                        </p:attrNameLst>
                                      </p:cBhvr>
                                      <p:tavLst>
                                        <p:tav tm="0">
                                          <p:val>
                                            <p:strVal val="#ppt_x"/>
                                          </p:val>
                                        </p:tav>
                                        <p:tav tm="100000">
                                          <p:val>
                                            <p:strVal val="#ppt_x"/>
                                          </p:val>
                                        </p:tav>
                                      </p:tavLst>
                                    </p:anim>
                                    <p:anim calcmode="lin" valueType="num">
                                      <p:cBhvr>
                                        <p:cTn id="168" dur="1000" fill="hold"/>
                                        <p:tgtEl>
                                          <p:spTgt spid="88"/>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0"/>
                                  </p:stCondLst>
                                  <p:childTnLst>
                                    <p:set>
                                      <p:cBhvr>
                                        <p:cTn id="170" dur="1" fill="hold">
                                          <p:stCondLst>
                                            <p:cond delay="0"/>
                                          </p:stCondLst>
                                        </p:cTn>
                                        <p:tgtEl>
                                          <p:spTgt spid="97"/>
                                        </p:tgtEl>
                                        <p:attrNameLst>
                                          <p:attrName>style.visibility</p:attrName>
                                        </p:attrNameLst>
                                      </p:cBhvr>
                                      <p:to>
                                        <p:strVal val="visible"/>
                                      </p:to>
                                    </p:set>
                                    <p:animEffect transition="in" filter="fade">
                                      <p:cBhvr>
                                        <p:cTn id="171" dur="1000"/>
                                        <p:tgtEl>
                                          <p:spTgt spid="97"/>
                                        </p:tgtEl>
                                      </p:cBhvr>
                                    </p:animEffect>
                                    <p:anim calcmode="lin" valueType="num">
                                      <p:cBhvr>
                                        <p:cTn id="172" dur="1000" fill="hold"/>
                                        <p:tgtEl>
                                          <p:spTgt spid="97"/>
                                        </p:tgtEl>
                                        <p:attrNameLst>
                                          <p:attrName>ppt_x</p:attrName>
                                        </p:attrNameLst>
                                      </p:cBhvr>
                                      <p:tavLst>
                                        <p:tav tm="0">
                                          <p:val>
                                            <p:strVal val="#ppt_x"/>
                                          </p:val>
                                        </p:tav>
                                        <p:tav tm="100000">
                                          <p:val>
                                            <p:strVal val="#ppt_x"/>
                                          </p:val>
                                        </p:tav>
                                      </p:tavLst>
                                    </p:anim>
                                    <p:anim calcmode="lin" valueType="num">
                                      <p:cBhvr>
                                        <p:cTn id="173" dur="1000" fill="hold"/>
                                        <p:tgtEl>
                                          <p:spTgt spid="97"/>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0"/>
                                  </p:stCondLst>
                                  <p:childTnLst>
                                    <p:set>
                                      <p:cBhvr>
                                        <p:cTn id="175" dur="1" fill="hold">
                                          <p:stCondLst>
                                            <p:cond delay="0"/>
                                          </p:stCondLst>
                                        </p:cTn>
                                        <p:tgtEl>
                                          <p:spTgt spid="98"/>
                                        </p:tgtEl>
                                        <p:attrNameLst>
                                          <p:attrName>style.visibility</p:attrName>
                                        </p:attrNameLst>
                                      </p:cBhvr>
                                      <p:to>
                                        <p:strVal val="visible"/>
                                      </p:to>
                                    </p:set>
                                    <p:animEffect transition="in" filter="fade">
                                      <p:cBhvr>
                                        <p:cTn id="176" dur="1000"/>
                                        <p:tgtEl>
                                          <p:spTgt spid="98"/>
                                        </p:tgtEl>
                                      </p:cBhvr>
                                    </p:animEffect>
                                    <p:anim calcmode="lin" valueType="num">
                                      <p:cBhvr>
                                        <p:cTn id="177" dur="1000" fill="hold"/>
                                        <p:tgtEl>
                                          <p:spTgt spid="98"/>
                                        </p:tgtEl>
                                        <p:attrNameLst>
                                          <p:attrName>ppt_x</p:attrName>
                                        </p:attrNameLst>
                                      </p:cBhvr>
                                      <p:tavLst>
                                        <p:tav tm="0">
                                          <p:val>
                                            <p:strVal val="#ppt_x"/>
                                          </p:val>
                                        </p:tav>
                                        <p:tav tm="100000">
                                          <p:val>
                                            <p:strVal val="#ppt_x"/>
                                          </p:val>
                                        </p:tav>
                                      </p:tavLst>
                                    </p:anim>
                                    <p:anim calcmode="lin" valueType="num">
                                      <p:cBhvr>
                                        <p:cTn id="178" dur="1000" fill="hold"/>
                                        <p:tgtEl>
                                          <p:spTgt spid="98"/>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0"/>
                                  </p:stCondLst>
                                  <p:childTnLst>
                                    <p:set>
                                      <p:cBhvr>
                                        <p:cTn id="180" dur="1" fill="hold">
                                          <p:stCondLst>
                                            <p:cond delay="0"/>
                                          </p:stCondLst>
                                        </p:cTn>
                                        <p:tgtEl>
                                          <p:spTgt spid="99"/>
                                        </p:tgtEl>
                                        <p:attrNameLst>
                                          <p:attrName>style.visibility</p:attrName>
                                        </p:attrNameLst>
                                      </p:cBhvr>
                                      <p:to>
                                        <p:strVal val="visible"/>
                                      </p:to>
                                    </p:set>
                                    <p:animEffect transition="in" filter="fade">
                                      <p:cBhvr>
                                        <p:cTn id="181" dur="1000"/>
                                        <p:tgtEl>
                                          <p:spTgt spid="99"/>
                                        </p:tgtEl>
                                      </p:cBhvr>
                                    </p:animEffect>
                                    <p:anim calcmode="lin" valueType="num">
                                      <p:cBhvr>
                                        <p:cTn id="182" dur="1000" fill="hold"/>
                                        <p:tgtEl>
                                          <p:spTgt spid="99"/>
                                        </p:tgtEl>
                                        <p:attrNameLst>
                                          <p:attrName>ppt_x</p:attrName>
                                        </p:attrNameLst>
                                      </p:cBhvr>
                                      <p:tavLst>
                                        <p:tav tm="0">
                                          <p:val>
                                            <p:strVal val="#ppt_x"/>
                                          </p:val>
                                        </p:tav>
                                        <p:tav tm="100000">
                                          <p:val>
                                            <p:strVal val="#ppt_x"/>
                                          </p:val>
                                        </p:tav>
                                      </p:tavLst>
                                    </p:anim>
                                    <p:anim calcmode="lin" valueType="num">
                                      <p:cBhvr>
                                        <p:cTn id="183" dur="1000" fill="hold"/>
                                        <p:tgtEl>
                                          <p:spTgt spid="99"/>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0"/>
                                  </p:stCondLst>
                                  <p:childTnLst>
                                    <p:set>
                                      <p:cBhvr>
                                        <p:cTn id="185" dur="1" fill="hold">
                                          <p:stCondLst>
                                            <p:cond delay="0"/>
                                          </p:stCondLst>
                                        </p:cTn>
                                        <p:tgtEl>
                                          <p:spTgt spid="100"/>
                                        </p:tgtEl>
                                        <p:attrNameLst>
                                          <p:attrName>style.visibility</p:attrName>
                                        </p:attrNameLst>
                                      </p:cBhvr>
                                      <p:to>
                                        <p:strVal val="visible"/>
                                      </p:to>
                                    </p:set>
                                    <p:animEffect transition="in" filter="fade">
                                      <p:cBhvr>
                                        <p:cTn id="186" dur="1000"/>
                                        <p:tgtEl>
                                          <p:spTgt spid="100"/>
                                        </p:tgtEl>
                                      </p:cBhvr>
                                    </p:animEffect>
                                    <p:anim calcmode="lin" valueType="num">
                                      <p:cBhvr>
                                        <p:cTn id="187" dur="1000" fill="hold"/>
                                        <p:tgtEl>
                                          <p:spTgt spid="100"/>
                                        </p:tgtEl>
                                        <p:attrNameLst>
                                          <p:attrName>ppt_x</p:attrName>
                                        </p:attrNameLst>
                                      </p:cBhvr>
                                      <p:tavLst>
                                        <p:tav tm="0">
                                          <p:val>
                                            <p:strVal val="#ppt_x"/>
                                          </p:val>
                                        </p:tav>
                                        <p:tav tm="100000">
                                          <p:val>
                                            <p:strVal val="#ppt_x"/>
                                          </p:val>
                                        </p:tav>
                                      </p:tavLst>
                                    </p:anim>
                                    <p:anim calcmode="lin" valueType="num">
                                      <p:cBhvr>
                                        <p:cTn id="188" dur="1000" fill="hold"/>
                                        <p:tgtEl>
                                          <p:spTgt spid="100"/>
                                        </p:tgtEl>
                                        <p:attrNameLst>
                                          <p:attrName>ppt_y</p:attrName>
                                        </p:attrNameLst>
                                      </p:cBhvr>
                                      <p:tavLst>
                                        <p:tav tm="0">
                                          <p:val>
                                            <p:strVal val="#ppt_y+.1"/>
                                          </p:val>
                                        </p:tav>
                                        <p:tav tm="100000">
                                          <p:val>
                                            <p:strVal val="#ppt_y"/>
                                          </p:val>
                                        </p:tav>
                                      </p:tavLst>
                                    </p:anim>
                                  </p:childTnLst>
                                </p:cTn>
                              </p:par>
                              <p:par>
                                <p:cTn id="189" presetID="42" presetClass="entr" presetSubtype="0" fill="hold" grpId="0" nodeType="withEffect">
                                  <p:stCondLst>
                                    <p:cond delay="0"/>
                                  </p:stCondLst>
                                  <p:childTnLst>
                                    <p:set>
                                      <p:cBhvr>
                                        <p:cTn id="190" dur="1" fill="hold">
                                          <p:stCondLst>
                                            <p:cond delay="0"/>
                                          </p:stCondLst>
                                        </p:cTn>
                                        <p:tgtEl>
                                          <p:spTgt spid="101"/>
                                        </p:tgtEl>
                                        <p:attrNameLst>
                                          <p:attrName>style.visibility</p:attrName>
                                        </p:attrNameLst>
                                      </p:cBhvr>
                                      <p:to>
                                        <p:strVal val="visible"/>
                                      </p:to>
                                    </p:set>
                                    <p:animEffect transition="in" filter="fade">
                                      <p:cBhvr>
                                        <p:cTn id="191" dur="1000"/>
                                        <p:tgtEl>
                                          <p:spTgt spid="101"/>
                                        </p:tgtEl>
                                      </p:cBhvr>
                                    </p:animEffect>
                                    <p:anim calcmode="lin" valueType="num">
                                      <p:cBhvr>
                                        <p:cTn id="192" dur="1000" fill="hold"/>
                                        <p:tgtEl>
                                          <p:spTgt spid="101"/>
                                        </p:tgtEl>
                                        <p:attrNameLst>
                                          <p:attrName>ppt_x</p:attrName>
                                        </p:attrNameLst>
                                      </p:cBhvr>
                                      <p:tavLst>
                                        <p:tav tm="0">
                                          <p:val>
                                            <p:strVal val="#ppt_x"/>
                                          </p:val>
                                        </p:tav>
                                        <p:tav tm="100000">
                                          <p:val>
                                            <p:strVal val="#ppt_x"/>
                                          </p:val>
                                        </p:tav>
                                      </p:tavLst>
                                    </p:anim>
                                    <p:anim calcmode="lin" valueType="num">
                                      <p:cBhvr>
                                        <p:cTn id="193" dur="1000" fill="hold"/>
                                        <p:tgtEl>
                                          <p:spTgt spid="101"/>
                                        </p:tgtEl>
                                        <p:attrNameLst>
                                          <p:attrName>ppt_y</p:attrName>
                                        </p:attrNameLst>
                                      </p:cBhvr>
                                      <p:tavLst>
                                        <p:tav tm="0">
                                          <p:val>
                                            <p:strVal val="#ppt_y+.1"/>
                                          </p:val>
                                        </p:tav>
                                        <p:tav tm="100000">
                                          <p:val>
                                            <p:strVal val="#ppt_y"/>
                                          </p:val>
                                        </p:tav>
                                      </p:tavLst>
                                    </p:anim>
                                  </p:childTnLst>
                                </p:cTn>
                              </p:par>
                              <p:par>
                                <p:cTn id="194" presetID="42" presetClass="entr" presetSubtype="0" fill="hold" nodeType="withEffect">
                                  <p:stCondLst>
                                    <p:cond delay="0"/>
                                  </p:stCondLst>
                                  <p:childTnLst>
                                    <p:set>
                                      <p:cBhvr>
                                        <p:cTn id="195" dur="1" fill="hold">
                                          <p:stCondLst>
                                            <p:cond delay="0"/>
                                          </p:stCondLst>
                                        </p:cTn>
                                        <p:tgtEl>
                                          <p:spTgt spid="113"/>
                                        </p:tgtEl>
                                        <p:attrNameLst>
                                          <p:attrName>style.visibility</p:attrName>
                                        </p:attrNameLst>
                                      </p:cBhvr>
                                      <p:to>
                                        <p:strVal val="visible"/>
                                      </p:to>
                                    </p:set>
                                    <p:animEffect transition="in" filter="fade">
                                      <p:cBhvr>
                                        <p:cTn id="196" dur="1000"/>
                                        <p:tgtEl>
                                          <p:spTgt spid="113"/>
                                        </p:tgtEl>
                                      </p:cBhvr>
                                    </p:animEffect>
                                    <p:anim calcmode="lin" valueType="num">
                                      <p:cBhvr>
                                        <p:cTn id="197" dur="1000" fill="hold"/>
                                        <p:tgtEl>
                                          <p:spTgt spid="113"/>
                                        </p:tgtEl>
                                        <p:attrNameLst>
                                          <p:attrName>ppt_x</p:attrName>
                                        </p:attrNameLst>
                                      </p:cBhvr>
                                      <p:tavLst>
                                        <p:tav tm="0">
                                          <p:val>
                                            <p:strVal val="#ppt_x"/>
                                          </p:val>
                                        </p:tav>
                                        <p:tav tm="100000">
                                          <p:val>
                                            <p:strVal val="#ppt_x"/>
                                          </p:val>
                                        </p:tav>
                                      </p:tavLst>
                                    </p:anim>
                                    <p:anim calcmode="lin" valueType="num">
                                      <p:cBhvr>
                                        <p:cTn id="198" dur="1000" fill="hold"/>
                                        <p:tgtEl>
                                          <p:spTgt spid="113"/>
                                        </p:tgtEl>
                                        <p:attrNameLst>
                                          <p:attrName>ppt_y</p:attrName>
                                        </p:attrNameLst>
                                      </p:cBhvr>
                                      <p:tavLst>
                                        <p:tav tm="0">
                                          <p:val>
                                            <p:strVal val="#ppt_y+.1"/>
                                          </p:val>
                                        </p:tav>
                                        <p:tav tm="100000">
                                          <p:val>
                                            <p:strVal val="#ppt_y"/>
                                          </p:val>
                                        </p:tav>
                                      </p:tavLst>
                                    </p:anim>
                                  </p:childTnLst>
                                </p:cTn>
                              </p:par>
                              <p:par>
                                <p:cTn id="199" presetID="42" presetClass="entr" presetSubtype="0" fill="hold" nodeType="withEffect">
                                  <p:stCondLst>
                                    <p:cond delay="0"/>
                                  </p:stCondLst>
                                  <p:childTnLst>
                                    <p:set>
                                      <p:cBhvr>
                                        <p:cTn id="200" dur="1" fill="hold">
                                          <p:stCondLst>
                                            <p:cond delay="0"/>
                                          </p:stCondLst>
                                        </p:cTn>
                                        <p:tgtEl>
                                          <p:spTgt spid="116"/>
                                        </p:tgtEl>
                                        <p:attrNameLst>
                                          <p:attrName>style.visibility</p:attrName>
                                        </p:attrNameLst>
                                      </p:cBhvr>
                                      <p:to>
                                        <p:strVal val="visible"/>
                                      </p:to>
                                    </p:set>
                                    <p:animEffect transition="in" filter="fade">
                                      <p:cBhvr>
                                        <p:cTn id="201" dur="1000"/>
                                        <p:tgtEl>
                                          <p:spTgt spid="116"/>
                                        </p:tgtEl>
                                      </p:cBhvr>
                                    </p:animEffect>
                                    <p:anim calcmode="lin" valueType="num">
                                      <p:cBhvr>
                                        <p:cTn id="202" dur="1000" fill="hold"/>
                                        <p:tgtEl>
                                          <p:spTgt spid="116"/>
                                        </p:tgtEl>
                                        <p:attrNameLst>
                                          <p:attrName>ppt_x</p:attrName>
                                        </p:attrNameLst>
                                      </p:cBhvr>
                                      <p:tavLst>
                                        <p:tav tm="0">
                                          <p:val>
                                            <p:strVal val="#ppt_x"/>
                                          </p:val>
                                        </p:tav>
                                        <p:tav tm="100000">
                                          <p:val>
                                            <p:strVal val="#ppt_x"/>
                                          </p:val>
                                        </p:tav>
                                      </p:tavLst>
                                    </p:anim>
                                    <p:anim calcmode="lin" valueType="num">
                                      <p:cBhvr>
                                        <p:cTn id="203" dur="1000" fill="hold"/>
                                        <p:tgtEl>
                                          <p:spTgt spid="116"/>
                                        </p:tgtEl>
                                        <p:attrNameLst>
                                          <p:attrName>ppt_y</p:attrName>
                                        </p:attrNameLst>
                                      </p:cBhvr>
                                      <p:tavLst>
                                        <p:tav tm="0">
                                          <p:val>
                                            <p:strVal val="#ppt_y+.1"/>
                                          </p:val>
                                        </p:tav>
                                        <p:tav tm="100000">
                                          <p:val>
                                            <p:strVal val="#ppt_y"/>
                                          </p:val>
                                        </p:tav>
                                      </p:tavLst>
                                    </p:anim>
                                  </p:childTnLst>
                                </p:cTn>
                              </p:par>
                              <p:par>
                                <p:cTn id="204" presetID="42" presetClass="entr" presetSubtype="0" fill="hold" nodeType="withEffect">
                                  <p:stCondLst>
                                    <p:cond delay="0"/>
                                  </p:stCondLst>
                                  <p:childTnLst>
                                    <p:set>
                                      <p:cBhvr>
                                        <p:cTn id="205" dur="1" fill="hold">
                                          <p:stCondLst>
                                            <p:cond delay="0"/>
                                          </p:stCondLst>
                                        </p:cTn>
                                        <p:tgtEl>
                                          <p:spTgt spid="117"/>
                                        </p:tgtEl>
                                        <p:attrNameLst>
                                          <p:attrName>style.visibility</p:attrName>
                                        </p:attrNameLst>
                                      </p:cBhvr>
                                      <p:to>
                                        <p:strVal val="visible"/>
                                      </p:to>
                                    </p:set>
                                    <p:animEffect transition="in" filter="fade">
                                      <p:cBhvr>
                                        <p:cTn id="206" dur="1000"/>
                                        <p:tgtEl>
                                          <p:spTgt spid="117"/>
                                        </p:tgtEl>
                                      </p:cBhvr>
                                    </p:animEffect>
                                    <p:anim calcmode="lin" valueType="num">
                                      <p:cBhvr>
                                        <p:cTn id="207" dur="1000" fill="hold"/>
                                        <p:tgtEl>
                                          <p:spTgt spid="117"/>
                                        </p:tgtEl>
                                        <p:attrNameLst>
                                          <p:attrName>ppt_x</p:attrName>
                                        </p:attrNameLst>
                                      </p:cBhvr>
                                      <p:tavLst>
                                        <p:tav tm="0">
                                          <p:val>
                                            <p:strVal val="#ppt_x"/>
                                          </p:val>
                                        </p:tav>
                                        <p:tav tm="100000">
                                          <p:val>
                                            <p:strVal val="#ppt_x"/>
                                          </p:val>
                                        </p:tav>
                                      </p:tavLst>
                                    </p:anim>
                                    <p:anim calcmode="lin" valueType="num">
                                      <p:cBhvr>
                                        <p:cTn id="208" dur="1000" fill="hold"/>
                                        <p:tgtEl>
                                          <p:spTgt spid="117"/>
                                        </p:tgtEl>
                                        <p:attrNameLst>
                                          <p:attrName>ppt_y</p:attrName>
                                        </p:attrNameLst>
                                      </p:cBhvr>
                                      <p:tavLst>
                                        <p:tav tm="0">
                                          <p:val>
                                            <p:strVal val="#ppt_y+.1"/>
                                          </p:val>
                                        </p:tav>
                                        <p:tav tm="100000">
                                          <p:val>
                                            <p:strVal val="#ppt_y"/>
                                          </p:val>
                                        </p:tav>
                                      </p:tavLst>
                                    </p:anim>
                                  </p:childTnLst>
                                </p:cTn>
                              </p:par>
                              <p:par>
                                <p:cTn id="209" presetID="42" presetClass="entr" presetSubtype="0" fill="hold" nodeType="withEffect">
                                  <p:stCondLst>
                                    <p:cond delay="0"/>
                                  </p:stCondLst>
                                  <p:childTnLst>
                                    <p:set>
                                      <p:cBhvr>
                                        <p:cTn id="210" dur="1" fill="hold">
                                          <p:stCondLst>
                                            <p:cond delay="0"/>
                                          </p:stCondLst>
                                        </p:cTn>
                                        <p:tgtEl>
                                          <p:spTgt spid="118"/>
                                        </p:tgtEl>
                                        <p:attrNameLst>
                                          <p:attrName>style.visibility</p:attrName>
                                        </p:attrNameLst>
                                      </p:cBhvr>
                                      <p:to>
                                        <p:strVal val="visible"/>
                                      </p:to>
                                    </p:set>
                                    <p:animEffect transition="in" filter="fade">
                                      <p:cBhvr>
                                        <p:cTn id="211" dur="1000"/>
                                        <p:tgtEl>
                                          <p:spTgt spid="118"/>
                                        </p:tgtEl>
                                      </p:cBhvr>
                                    </p:animEffect>
                                    <p:anim calcmode="lin" valueType="num">
                                      <p:cBhvr>
                                        <p:cTn id="212" dur="1000" fill="hold"/>
                                        <p:tgtEl>
                                          <p:spTgt spid="118"/>
                                        </p:tgtEl>
                                        <p:attrNameLst>
                                          <p:attrName>ppt_x</p:attrName>
                                        </p:attrNameLst>
                                      </p:cBhvr>
                                      <p:tavLst>
                                        <p:tav tm="0">
                                          <p:val>
                                            <p:strVal val="#ppt_x"/>
                                          </p:val>
                                        </p:tav>
                                        <p:tav tm="100000">
                                          <p:val>
                                            <p:strVal val="#ppt_x"/>
                                          </p:val>
                                        </p:tav>
                                      </p:tavLst>
                                    </p:anim>
                                    <p:anim calcmode="lin" valueType="num">
                                      <p:cBhvr>
                                        <p:cTn id="213" dur="1000" fill="hold"/>
                                        <p:tgtEl>
                                          <p:spTgt spid="118"/>
                                        </p:tgtEl>
                                        <p:attrNameLst>
                                          <p:attrName>ppt_y</p:attrName>
                                        </p:attrNameLst>
                                      </p:cBhvr>
                                      <p:tavLst>
                                        <p:tav tm="0">
                                          <p:val>
                                            <p:strVal val="#ppt_y+.1"/>
                                          </p:val>
                                        </p:tav>
                                        <p:tav tm="100000">
                                          <p:val>
                                            <p:strVal val="#ppt_y"/>
                                          </p:val>
                                        </p:tav>
                                      </p:tavLst>
                                    </p:anim>
                                  </p:childTnLst>
                                </p:cTn>
                              </p:par>
                              <p:par>
                                <p:cTn id="214" presetID="42" presetClass="entr" presetSubtype="0" fill="hold" nodeType="withEffect">
                                  <p:stCondLst>
                                    <p:cond delay="0"/>
                                  </p:stCondLst>
                                  <p:childTnLst>
                                    <p:set>
                                      <p:cBhvr>
                                        <p:cTn id="215" dur="1" fill="hold">
                                          <p:stCondLst>
                                            <p:cond delay="0"/>
                                          </p:stCondLst>
                                        </p:cTn>
                                        <p:tgtEl>
                                          <p:spTgt spid="119"/>
                                        </p:tgtEl>
                                        <p:attrNameLst>
                                          <p:attrName>style.visibility</p:attrName>
                                        </p:attrNameLst>
                                      </p:cBhvr>
                                      <p:to>
                                        <p:strVal val="visible"/>
                                      </p:to>
                                    </p:set>
                                    <p:animEffect transition="in" filter="fade">
                                      <p:cBhvr>
                                        <p:cTn id="216" dur="1000"/>
                                        <p:tgtEl>
                                          <p:spTgt spid="119"/>
                                        </p:tgtEl>
                                      </p:cBhvr>
                                    </p:animEffect>
                                    <p:anim calcmode="lin" valueType="num">
                                      <p:cBhvr>
                                        <p:cTn id="217" dur="1000" fill="hold"/>
                                        <p:tgtEl>
                                          <p:spTgt spid="119"/>
                                        </p:tgtEl>
                                        <p:attrNameLst>
                                          <p:attrName>ppt_x</p:attrName>
                                        </p:attrNameLst>
                                      </p:cBhvr>
                                      <p:tavLst>
                                        <p:tav tm="0">
                                          <p:val>
                                            <p:strVal val="#ppt_x"/>
                                          </p:val>
                                        </p:tav>
                                        <p:tav tm="100000">
                                          <p:val>
                                            <p:strVal val="#ppt_x"/>
                                          </p:val>
                                        </p:tav>
                                      </p:tavLst>
                                    </p:anim>
                                    <p:anim calcmode="lin" valueType="num">
                                      <p:cBhvr>
                                        <p:cTn id="218"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74" grpId="0"/>
      <p:bldP spid="75" grpId="0"/>
      <p:bldP spid="76" grpId="0"/>
      <p:bldP spid="77" grpId="0"/>
      <p:bldP spid="78" grpId="0"/>
      <p:bldP spid="79" grpId="0"/>
      <p:bldP spid="80" grpId="0"/>
      <p:bldP spid="81" grpId="0"/>
      <p:bldP spid="82" grpId="0"/>
      <p:bldP spid="83" grpId="0"/>
      <p:bldP spid="84" grpId="0"/>
      <p:bldP spid="85" grpId="0"/>
      <p:bldP spid="86" grpId="0"/>
      <p:bldP spid="90" grpId="0"/>
      <p:bldP spid="91" grpId="0"/>
      <p:bldP spid="92" grpId="0"/>
      <p:bldP spid="93" grpId="0"/>
      <p:bldP spid="94" grpId="0"/>
      <p:bldP spid="95" grpId="0"/>
      <p:bldP spid="96" grpId="0"/>
      <p:bldP spid="97" grpId="0"/>
      <p:bldP spid="98" grpId="0"/>
      <p:bldP spid="99" grpId="0"/>
      <p:bldP spid="100" grpId="0"/>
      <p:bldP spid="101"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sz="6000" dirty="0">
                <a:latin typeface="Segoe UI Semibold" panose="020B0702040204020203" pitchFamily="34" charset="0"/>
                <a:cs typeface="Segoe UI Semibold" panose="020B0702040204020203" pitchFamily="34" charset="0"/>
              </a:rPr>
              <a:t>Demo: Adaptive Layout Tile</a:t>
            </a:r>
            <a:endParaRPr lang="en-US" sz="6600" dirty="0"/>
          </a:p>
          <a:p>
            <a:endParaRPr lang="en-US" sz="6000" dirty="0"/>
          </a:p>
        </p:txBody>
      </p:sp>
    </p:spTree>
    <p:extLst>
      <p:ext uri="{BB962C8B-B14F-4D97-AF65-F5344CB8AC3E}">
        <p14:creationId xmlns:p14="http://schemas.microsoft.com/office/powerpoint/2010/main" val="6243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Adaptive Toast Scenarios</a:t>
            </a:r>
          </a:p>
        </p:txBody>
      </p:sp>
      <p:sp>
        <p:nvSpPr>
          <p:cNvPr id="7" name="Text Placeholder 6"/>
          <p:cNvSpPr>
            <a:spLocks noGrp="1"/>
          </p:cNvSpPr>
          <p:nvPr>
            <p:ph type="body" sz="quarter" idx="13"/>
          </p:nvPr>
        </p:nvSpPr>
        <p:spPr>
          <a:xfrm>
            <a:off x="410405" y="1165754"/>
            <a:ext cx="11398029" cy="1109535"/>
          </a:xfrm>
        </p:spPr>
        <p:txBody>
          <a:bodyPr/>
          <a:lstStyle/>
          <a:p>
            <a:endParaRPr lang="en-US" dirty="0"/>
          </a:p>
          <a:p>
            <a:endParaRPr lang="en-US" dirty="0"/>
          </a:p>
        </p:txBody>
      </p:sp>
      <p:sp>
        <p:nvSpPr>
          <p:cNvPr id="13" name="Text Placeholder 1"/>
          <p:cNvSpPr txBox="1">
            <a:spLocks/>
          </p:cNvSpPr>
          <p:nvPr/>
        </p:nvSpPr>
        <p:spPr>
          <a:xfrm>
            <a:off x="275447" y="1363964"/>
            <a:ext cx="11883998" cy="4771335"/>
          </a:xfrm>
          <a:prstGeom prst="rect">
            <a:avLst/>
          </a:prstGeom>
        </p:spPr>
        <p:txBody>
          <a:bodyPr>
            <a:spAutoFit/>
          </a:bodyPr>
          <a:lstStyle>
            <a:lvl1pPr marL="228534" marR="0" indent="-228534" algn="l" defTabSz="932470" rtl="0" eaLnBrk="1" fontAlgn="auto" latinLnBrk="0" hangingPunct="1">
              <a:lnSpc>
                <a:spcPct val="90000"/>
              </a:lnSpc>
              <a:spcBef>
                <a:spcPts val="1500"/>
              </a:spcBef>
              <a:spcAft>
                <a:spcPts val="0"/>
              </a:spcAft>
              <a:buClr>
                <a:srgbClr val="00B0F0"/>
              </a:buClr>
              <a:buSzPct val="75000"/>
              <a:buFont typeface="Segoe UI" panose="020B0502040204020203" pitchFamily="34" charset="0"/>
              <a:buChar char="•"/>
              <a:tabLst/>
              <a:defRPr sz="3200" kern="1200" spc="0" baseline="0">
                <a:solidFill>
                  <a:schemeClr val="bg1">
                    <a:lumMod val="60000"/>
                    <a:lumOff val="40000"/>
                  </a:schemeClr>
                </a:solidFill>
                <a:latin typeface="+mn-lt"/>
                <a:ea typeface="+mn-ea"/>
                <a:cs typeface="+mn-cs"/>
              </a:defRPr>
            </a:lvl1pPr>
            <a:lvl2pPr marL="457154" marR="0" indent="-228577" algn="l" defTabSz="932470" rtl="0" eaLnBrk="1" fontAlgn="auto" latinLnBrk="0" hangingPunct="1">
              <a:lnSpc>
                <a:spcPct val="90000"/>
              </a:lnSpc>
              <a:spcBef>
                <a:spcPct val="20000"/>
              </a:spcBef>
              <a:spcAft>
                <a:spcPts val="0"/>
              </a:spcAft>
              <a:buClr>
                <a:schemeClr val="bg1">
                  <a:lumMod val="60000"/>
                  <a:lumOff val="40000"/>
                </a:schemeClr>
              </a:buClr>
              <a:buSzPct val="75000"/>
              <a:buFont typeface="Arial" panose="020B0604020202020204" pitchFamily="34" charset="0"/>
              <a:buChar char="•"/>
              <a:tabLst/>
              <a:defRPr sz="2400" kern="1200" spc="0" baseline="0">
                <a:solidFill>
                  <a:schemeClr val="bg1">
                    <a:lumMod val="60000"/>
                    <a:lumOff val="40000"/>
                  </a:schemeClr>
                </a:solidFill>
                <a:latin typeface="+mn-lt"/>
                <a:ea typeface="+mn-ea"/>
                <a:cs typeface="+mn-cs"/>
              </a:defRPr>
            </a:lvl2pPr>
            <a:lvl3pPr marL="463504" marR="0" indent="0" algn="l" defTabSz="932470" rtl="0" eaLnBrk="1" fontAlgn="auto" latinLnBrk="0" hangingPunct="1">
              <a:lnSpc>
                <a:spcPct val="90000"/>
              </a:lnSpc>
              <a:spcBef>
                <a:spcPct val="20000"/>
              </a:spcBef>
              <a:spcAft>
                <a:spcPts val="0"/>
              </a:spcAft>
              <a:buClrTx/>
              <a:buSzPct val="90000"/>
              <a:buFontTx/>
              <a:buNone/>
              <a:tabLst/>
              <a:defRPr sz="2400" kern="1200" spc="0" baseline="0">
                <a:solidFill>
                  <a:srgbClr val="00B0F0"/>
                </a:soli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lumMod val="60000"/>
                    <a:lumOff val="40000"/>
                  </a:schemeClr>
                </a:solidFill>
                <a:latin typeface="+mn-lt"/>
                <a:ea typeface="+mn-ea"/>
                <a:cs typeface="+mn-cs"/>
              </a:defRPr>
            </a:lvl4pPr>
            <a:lvl5pPr marL="1028398" marR="0" indent="0" algn="l" defTabSz="932470"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bg1">
                    <a:lumMod val="60000"/>
                    <a:lumOff val="40000"/>
                  </a:schemeClr>
                </a:soli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41279" lvl="1" indent="0" defTabSz="932481">
              <a:buClr>
                <a:srgbClr val="404040">
                  <a:lumMod val="60000"/>
                  <a:lumOff val="40000"/>
                </a:srgbClr>
              </a:buClr>
              <a:buNone/>
              <a:defRPr/>
            </a:pPr>
            <a:r>
              <a:rPr lang="en-US" sz="2800" dirty="0">
                <a:solidFill>
                  <a:srgbClr val="404040"/>
                </a:solidFill>
                <a:latin typeface="Segoe UI"/>
              </a:rPr>
              <a:t>Alarm</a:t>
            </a:r>
          </a:p>
          <a:p>
            <a:pPr marL="241279" lvl="1" indent="0" defTabSz="932481">
              <a:buClr>
                <a:srgbClr val="404040">
                  <a:lumMod val="60000"/>
                  <a:lumOff val="40000"/>
                </a:srgbClr>
              </a:buClr>
              <a:buNone/>
              <a:defRPr/>
            </a:pPr>
            <a:r>
              <a:rPr lang="en-US" dirty="0">
                <a:solidFill>
                  <a:srgbClr val="404040"/>
                </a:solidFill>
                <a:latin typeface="Consolas" panose="020B0609020204030204" pitchFamily="49" charset="0"/>
                <a:cs typeface="Consolas" panose="020B0609020204030204" pitchFamily="49" charset="0"/>
              </a:rPr>
              <a:t>&lt;toast scenario=“alarm”...&gt;</a:t>
            </a:r>
          </a:p>
          <a:p>
            <a:pPr marL="241279" lvl="1" indent="0" defTabSz="932481">
              <a:buClr>
                <a:srgbClr val="404040">
                  <a:lumMod val="60000"/>
                  <a:lumOff val="40000"/>
                </a:srgbClr>
              </a:buClr>
              <a:buNone/>
              <a:defRPr/>
            </a:pPr>
            <a:endParaRPr lang="en-US" sz="4000" dirty="0">
              <a:solidFill>
                <a:srgbClr val="404040"/>
              </a:solidFill>
              <a:latin typeface="Segoe UI"/>
            </a:endParaRPr>
          </a:p>
          <a:p>
            <a:pPr marL="241279" lvl="1" indent="0" defTabSz="932481">
              <a:buClr>
                <a:srgbClr val="404040">
                  <a:lumMod val="60000"/>
                  <a:lumOff val="40000"/>
                </a:srgbClr>
              </a:buClr>
              <a:buNone/>
              <a:defRPr/>
            </a:pPr>
            <a:r>
              <a:rPr lang="en-US" sz="2800" dirty="0">
                <a:solidFill>
                  <a:srgbClr val="404040"/>
                </a:solidFill>
                <a:latin typeface="Segoe UI"/>
              </a:rPr>
              <a:t>Reminder</a:t>
            </a:r>
          </a:p>
          <a:p>
            <a:pPr marL="241279" lvl="1" indent="0" defTabSz="932481">
              <a:buClr>
                <a:srgbClr val="404040">
                  <a:lumMod val="60000"/>
                  <a:lumOff val="40000"/>
                </a:srgbClr>
              </a:buClr>
              <a:buNone/>
              <a:defRPr/>
            </a:pPr>
            <a:r>
              <a:rPr lang="en-US" dirty="0">
                <a:solidFill>
                  <a:srgbClr val="404040"/>
                </a:solidFill>
                <a:latin typeface="Consolas" panose="020B0609020204030204" pitchFamily="49" charset="0"/>
                <a:cs typeface="Consolas" panose="020B0609020204030204" pitchFamily="49" charset="0"/>
              </a:rPr>
              <a:t>&lt;toast scenario=“reminder”...&gt;</a:t>
            </a:r>
          </a:p>
          <a:p>
            <a:pPr marL="241279" lvl="1" indent="0" defTabSz="932481">
              <a:buClr>
                <a:srgbClr val="404040">
                  <a:lumMod val="60000"/>
                  <a:lumOff val="40000"/>
                </a:srgbClr>
              </a:buClr>
              <a:buNone/>
              <a:defRPr/>
            </a:pPr>
            <a:endParaRPr lang="en-US" sz="4000" dirty="0">
              <a:solidFill>
                <a:srgbClr val="404040"/>
              </a:solidFill>
              <a:latin typeface="Segoe UI"/>
            </a:endParaRPr>
          </a:p>
          <a:p>
            <a:pPr marL="241279" lvl="1" indent="0" defTabSz="932481">
              <a:buClr>
                <a:srgbClr val="404040">
                  <a:lumMod val="60000"/>
                  <a:lumOff val="40000"/>
                </a:srgbClr>
              </a:buClr>
              <a:buNone/>
              <a:defRPr/>
            </a:pPr>
            <a:r>
              <a:rPr lang="en-US" sz="2800" dirty="0">
                <a:solidFill>
                  <a:srgbClr val="404040"/>
                </a:solidFill>
                <a:latin typeface="Segoe UI"/>
              </a:rPr>
              <a:t>Incoming Call</a:t>
            </a:r>
          </a:p>
          <a:p>
            <a:pPr marL="241279" lvl="1" indent="0" defTabSz="932481">
              <a:buClr>
                <a:srgbClr val="404040">
                  <a:lumMod val="60000"/>
                  <a:lumOff val="40000"/>
                </a:srgbClr>
              </a:buClr>
              <a:buNone/>
              <a:defRPr/>
            </a:pPr>
            <a:r>
              <a:rPr lang="en-US" dirty="0">
                <a:solidFill>
                  <a:srgbClr val="404040"/>
                </a:solidFill>
                <a:latin typeface="Consolas" panose="020B0609020204030204" pitchFamily="49" charset="0"/>
                <a:cs typeface="Consolas" panose="020B0609020204030204" pitchFamily="49" charset="0"/>
              </a:rPr>
              <a:t>&lt;toast scenario=“incomingCall”...&gt;</a:t>
            </a:r>
          </a:p>
          <a:p>
            <a:pPr marL="241279" lvl="1" indent="0" defTabSz="932481">
              <a:buClr>
                <a:srgbClr val="404040">
                  <a:lumMod val="60000"/>
                  <a:lumOff val="40000"/>
                </a:srgbClr>
              </a:buClr>
              <a:buNone/>
              <a:defRPr/>
            </a:pPr>
            <a:endParaRPr lang="en-US" sz="4000" dirty="0">
              <a:solidFill>
                <a:srgbClr val="404040">
                  <a:lumMod val="60000"/>
                  <a:lumOff val="40000"/>
                </a:srgbClr>
              </a:solidFill>
              <a:latin typeface="Segoe UI"/>
            </a:endParaRPr>
          </a:p>
        </p:txBody>
      </p:sp>
      <p:pic>
        <p:nvPicPr>
          <p:cNvPr id="14" name="Alar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2859" y="328675"/>
            <a:ext cx="3621834" cy="6437205"/>
          </a:xfrm>
          <a:prstGeom prst="rect">
            <a:avLst/>
          </a:prstGeom>
        </p:spPr>
      </p:pic>
      <p:pic>
        <p:nvPicPr>
          <p:cNvPr id="15" name="Cortan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0986" y="295728"/>
            <a:ext cx="3643706" cy="6476081"/>
          </a:xfrm>
          <a:prstGeom prst="rect">
            <a:avLst/>
          </a:prstGeom>
        </p:spPr>
      </p:pic>
      <p:grpSp>
        <p:nvGrpSpPr>
          <p:cNvPr id="16" name="Group 15"/>
          <p:cNvGrpSpPr/>
          <p:nvPr/>
        </p:nvGrpSpPr>
        <p:grpSpPr>
          <a:xfrm>
            <a:off x="7450986" y="300800"/>
            <a:ext cx="3643706" cy="6476082"/>
            <a:chOff x="7451160" y="300346"/>
            <a:chExt cx="3644223" cy="6477000"/>
          </a:xfrm>
        </p:grpSpPr>
        <p:pic>
          <p:nvPicPr>
            <p:cNvPr id="17" name="VoIP"/>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1160" y="300346"/>
              <a:ext cx="3644223" cy="6477000"/>
            </a:xfrm>
            <a:prstGeom prst="rect">
              <a:avLst/>
            </a:prstGeom>
          </p:spPr>
        </p:pic>
        <p:sp>
          <p:nvSpPr>
            <p:cNvPr id="18" name="Rectangle 17"/>
            <p:cNvSpPr/>
            <p:nvPr/>
          </p:nvSpPr>
          <p:spPr bwMode="auto">
            <a:xfrm>
              <a:off x="8580437" y="677862"/>
              <a:ext cx="1295400" cy="304800"/>
            </a:xfrm>
            <a:prstGeom prst="rect">
              <a:avLst/>
            </a:prstGeom>
            <a:solidFill>
              <a:srgbClr val="2B2B2B"/>
            </a:solidFill>
            <a:ln w="9525" cap="flat" cmpd="sng" algn="ctr">
              <a:noFill/>
              <a:prstDash val="solid"/>
              <a:headEnd type="none" w="med" len="med"/>
              <a:tailEnd type="none" w="med" len="med"/>
            </a:ln>
            <a:effectLst/>
          </p:spPr>
          <p:txBody>
            <a:bodyPr lIns="91427" tIns="91427" rIns="34289" bIns="34289" rtlCol="0" anchor="b" anchorCtr="0"/>
            <a:lstStyle/>
            <a:p>
              <a:pPr algn="ctr" defTabSz="932324">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 name="Slide Number Placeholder 18"/>
          <p:cNvSpPr>
            <a:spLocks noGrp="1"/>
          </p:cNvSpPr>
          <p:nvPr>
            <p:ph type="sldNum" sz="quarter" idx="12"/>
          </p:nvPr>
        </p:nvSpPr>
        <p:spPr/>
        <p:txBody>
          <a:bodyPr/>
          <a:lstStyle/>
          <a:p>
            <a:pPr defTabSz="932479"/>
            <a:fld id="{AFFF257A-30C5-4AFB-911B-BE4CEEA1EA82}" type="slidenum">
              <a:rPr lang="en-US" smtClean="0">
                <a:solidFill>
                  <a:prstClr val="black">
                    <a:tint val="75000"/>
                  </a:prstClr>
                </a:solidFill>
              </a:rPr>
              <a:pPr defTabSz="932479"/>
              <a:t>16</a:t>
            </a:fld>
            <a:endParaRPr lang="en-US" dirty="0">
              <a:solidFill>
                <a:prstClr val="black">
                  <a:tint val="75000"/>
                </a:prstClr>
              </a:solidFill>
            </a:endParaRPr>
          </a:p>
        </p:txBody>
      </p:sp>
    </p:spTree>
    <p:extLst>
      <p:ext uri="{BB962C8B-B14F-4D97-AF65-F5344CB8AC3E}">
        <p14:creationId xmlns:p14="http://schemas.microsoft.com/office/powerpoint/2010/main" val="408221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42"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xEl>
                                              <p:pRg st="3" end="3"/>
                                            </p:txEl>
                                          </p:spTgt>
                                        </p:tgtEl>
                                        <p:attrNameLst>
                                          <p:attrName>style.visibility</p:attrName>
                                        </p:attrNameLst>
                                      </p:cBhvr>
                                      <p:to>
                                        <p:strVal val="visible"/>
                                      </p:to>
                                    </p:set>
                                    <p:animEffect transition="in" filter="fade">
                                      <p:cBhvr>
                                        <p:cTn id="20" dur="500"/>
                                        <p:tgtEl>
                                          <p:spTgt spid="1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fade">
                                      <p:cBhvr>
                                        <p:cTn id="23" dur="500"/>
                                        <p:tgtEl>
                                          <p:spTgt spid="13">
                                            <p:txEl>
                                              <p:pRg st="4" end="4"/>
                                            </p:txEl>
                                          </p:spTgt>
                                        </p:tgtEl>
                                      </p:cBhvr>
                                    </p:animEffect>
                                  </p:childTnLst>
                                </p:cTn>
                              </p:par>
                              <p:par>
                                <p:cTn id="24" presetID="42"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xEl>
                                              <p:pRg st="6" end="6"/>
                                            </p:txEl>
                                          </p:spTgt>
                                        </p:tgtEl>
                                        <p:attrNameLst>
                                          <p:attrName>style.visibility</p:attrName>
                                        </p:attrNameLst>
                                      </p:cBhvr>
                                      <p:to>
                                        <p:strVal val="visible"/>
                                      </p:to>
                                    </p:set>
                                    <p:animEffect transition="in" filter="fade">
                                      <p:cBhvr>
                                        <p:cTn id="33" dur="500"/>
                                        <p:tgtEl>
                                          <p:spTgt spid="13">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xEl>
                                              <p:pRg st="7" end="7"/>
                                            </p:txEl>
                                          </p:spTgt>
                                        </p:tgtEl>
                                        <p:attrNameLst>
                                          <p:attrName>style.visibility</p:attrName>
                                        </p:attrNameLst>
                                      </p:cBhvr>
                                      <p:to>
                                        <p:strVal val="visible"/>
                                      </p:to>
                                    </p:set>
                                    <p:animEffect transition="in" filter="fade">
                                      <p:cBhvr>
                                        <p:cTn id="36" dur="500"/>
                                        <p:tgtEl>
                                          <p:spTgt spid="13">
                                            <p:txEl>
                                              <p:pRg st="7" end="7"/>
                                            </p:txEl>
                                          </p:spTgt>
                                        </p:tgtEl>
                                      </p:cBhvr>
                                    </p:animEffect>
                                  </p:childTnLst>
                                </p:cTn>
                              </p:par>
                              <p:par>
                                <p:cTn id="37" presetID="42"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Toast Templates</a:t>
            </a:r>
          </a:p>
        </p:txBody>
      </p:sp>
      <p:sp>
        <p:nvSpPr>
          <p:cNvPr id="29" name="Text Placeholder 28"/>
          <p:cNvSpPr>
            <a:spLocks noGrp="1"/>
          </p:cNvSpPr>
          <p:nvPr>
            <p:ph type="body" sz="quarter" idx="13"/>
          </p:nvPr>
        </p:nvSpPr>
        <p:spPr>
          <a:xfrm>
            <a:off x="410405" y="1165754"/>
            <a:ext cx="11398029" cy="1109535"/>
          </a:xfrm>
        </p:spPr>
        <p:txBody>
          <a:bodyPr/>
          <a:lstStyle/>
          <a:p>
            <a:endParaRPr lang="en-US" dirty="0"/>
          </a:p>
          <a:p>
            <a:endParaRPr lang="en-US" dirty="0"/>
          </a:p>
        </p:txBody>
      </p:sp>
      <p:sp>
        <p:nvSpPr>
          <p:cNvPr id="30" name="Content Placeholder 2"/>
          <p:cNvSpPr txBox="1">
            <a:spLocks/>
          </p:cNvSpPr>
          <p:nvPr/>
        </p:nvSpPr>
        <p:spPr>
          <a:xfrm>
            <a:off x="4343665" y="1135766"/>
            <a:ext cx="8122086" cy="1919280"/>
          </a:xfrm>
          <a:prstGeom prst="rect">
            <a:avLst/>
          </a:prstGeom>
        </p:spPr>
        <p:txBody>
          <a:bodyPr vert="horz" lIns="93247" tIns="46623" rIns="93247" bIns="4662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200" b="1" dirty="0">
                <a:solidFill>
                  <a:srgbClr val="404040"/>
                </a:solidFill>
                <a:latin typeface="Segoe UI" panose="020B0502040204020203" pitchFamily="34" charset="0"/>
                <a:cs typeface="Segoe UI" panose="020B0502040204020203" pitchFamily="34" charset="0"/>
              </a:rPr>
              <a:t>Adaptive and Interactive Toast Template (Windows App)</a:t>
            </a:r>
            <a:br>
              <a:rPr lang="en-US" sz="1400" dirty="0">
                <a:solidFill>
                  <a:srgbClr val="404040"/>
                </a:solidFill>
                <a:latin typeface="Segoe UI" panose="020B0502040204020203" pitchFamily="34" charset="0"/>
                <a:cs typeface="Segoe UI" panose="020B0502040204020203" pitchFamily="34" charset="0"/>
              </a:rPr>
            </a:br>
            <a:r>
              <a:rPr lang="en-US" sz="1800" dirty="0">
                <a:solidFill>
                  <a:srgbClr val="404040"/>
                </a:solidFill>
                <a:latin typeface="Segoe UI" panose="020B0502040204020203" pitchFamily="34" charset="0"/>
                <a:cs typeface="Segoe UI" panose="020B0502040204020203" pitchFamily="34" charset="0"/>
              </a:rPr>
              <a:t>The adaptive toast template is our most flexible toast we have ever had. </a:t>
            </a:r>
            <a:br>
              <a:rPr lang="en-US" sz="1800" dirty="0">
                <a:solidFill>
                  <a:srgbClr val="404040"/>
                </a:solidFill>
                <a:latin typeface="Segoe UI" panose="020B0502040204020203" pitchFamily="34" charset="0"/>
                <a:cs typeface="Segoe UI" panose="020B0502040204020203" pitchFamily="34" charset="0"/>
              </a:rPr>
            </a:br>
            <a:r>
              <a:rPr lang="en-US" sz="1800" dirty="0">
                <a:solidFill>
                  <a:srgbClr val="404040"/>
                </a:solidFill>
                <a:latin typeface="Segoe UI" panose="020B0502040204020203" pitchFamily="34" charset="0"/>
                <a:cs typeface="Segoe UI" panose="020B0502040204020203" pitchFamily="34" charset="0"/>
              </a:rPr>
              <a:t>This template allows you to put the content you want on the toast, how </a:t>
            </a:r>
            <a:br>
              <a:rPr lang="en-US" sz="1800" dirty="0">
                <a:solidFill>
                  <a:srgbClr val="404040"/>
                </a:solidFill>
                <a:latin typeface="Segoe UI" panose="020B0502040204020203" pitchFamily="34" charset="0"/>
                <a:cs typeface="Segoe UI" panose="020B0502040204020203" pitchFamily="34" charset="0"/>
              </a:rPr>
            </a:br>
            <a:r>
              <a:rPr lang="en-US" sz="1800" dirty="0">
                <a:solidFill>
                  <a:srgbClr val="404040"/>
                </a:solidFill>
                <a:latin typeface="Segoe UI" panose="020B0502040204020203" pitchFamily="34" charset="0"/>
                <a:cs typeface="Segoe UI" panose="020B0502040204020203" pitchFamily="34" charset="0"/>
              </a:rPr>
              <a:t>you want it, and have it work across all of Windows phone, tablet, and </a:t>
            </a:r>
            <a:br>
              <a:rPr lang="en-US" sz="1800" dirty="0">
                <a:solidFill>
                  <a:srgbClr val="404040"/>
                </a:solidFill>
                <a:latin typeface="Segoe UI" panose="020B0502040204020203" pitchFamily="34" charset="0"/>
                <a:cs typeface="Segoe UI" panose="020B0502040204020203" pitchFamily="34" charset="0"/>
              </a:rPr>
            </a:br>
            <a:r>
              <a:rPr lang="en-US" sz="1800" dirty="0">
                <a:solidFill>
                  <a:srgbClr val="404040"/>
                </a:solidFill>
                <a:latin typeface="Segoe UI" panose="020B0502040204020203" pitchFamily="34" charset="0"/>
                <a:cs typeface="Segoe UI" panose="020B0502040204020203" pitchFamily="34" charset="0"/>
              </a:rPr>
              <a:t>computers.  It allows you to add interactivity to quickly reply to a message, </a:t>
            </a:r>
            <a:br>
              <a:rPr lang="en-US" sz="1800" dirty="0">
                <a:solidFill>
                  <a:srgbClr val="404040"/>
                </a:solidFill>
                <a:latin typeface="Segoe UI" panose="020B0502040204020203" pitchFamily="34" charset="0"/>
                <a:cs typeface="Segoe UI" panose="020B0502040204020203" pitchFamily="34" charset="0"/>
              </a:rPr>
            </a:br>
            <a:r>
              <a:rPr lang="en-US" sz="1800" dirty="0">
                <a:solidFill>
                  <a:srgbClr val="404040"/>
                </a:solidFill>
                <a:latin typeface="Segoe UI" panose="020B0502040204020203" pitchFamily="34" charset="0"/>
                <a:cs typeface="Segoe UI" panose="020B0502040204020203" pitchFamily="34" charset="0"/>
              </a:rPr>
              <a:t>accept an invite, like something on a social network, or snooze an alarm.</a:t>
            </a:r>
          </a:p>
        </p:txBody>
      </p:sp>
      <p:sp>
        <p:nvSpPr>
          <p:cNvPr id="31" name="Content Placeholder 2"/>
          <p:cNvSpPr txBox="1">
            <a:spLocks/>
          </p:cNvSpPr>
          <p:nvPr/>
        </p:nvSpPr>
        <p:spPr>
          <a:xfrm>
            <a:off x="466981" y="1135766"/>
            <a:ext cx="3389392" cy="1919280"/>
          </a:xfrm>
          <a:prstGeom prst="rect">
            <a:avLst/>
          </a:prstGeom>
        </p:spPr>
        <p:txBody>
          <a:bodyPr vert="horz" lIns="93247" tIns="46623" rIns="93247" bIns="4662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b="1" dirty="0">
                <a:solidFill>
                  <a:srgbClr val="404040"/>
                </a:solidFill>
                <a:latin typeface="Segoe UI" panose="020B0502040204020203" pitchFamily="34" charset="0"/>
                <a:cs typeface="Segoe UI" panose="020B0502040204020203" pitchFamily="34" charset="0"/>
              </a:rPr>
              <a:t>Legacy Templates</a:t>
            </a:r>
            <a:br>
              <a:rPr lang="en-US" sz="1400" dirty="0">
                <a:solidFill>
                  <a:srgbClr val="404040"/>
                </a:solidFill>
                <a:latin typeface="Segoe UI" panose="020B0502040204020203" pitchFamily="34" charset="0"/>
                <a:cs typeface="Segoe UI" panose="020B0502040204020203" pitchFamily="34" charset="0"/>
              </a:rPr>
            </a:br>
            <a:r>
              <a:rPr lang="en-US" sz="1800" dirty="0">
                <a:solidFill>
                  <a:srgbClr val="404040"/>
                </a:solidFill>
                <a:latin typeface="Segoe UI" panose="020B0502040204020203" pitchFamily="34" charset="0"/>
                <a:cs typeface="Segoe UI" panose="020B0502040204020203" pitchFamily="34" charset="0"/>
              </a:rPr>
              <a:t>If there is a template that already meets your needs perfectly, feel free to use the legacy template catalog. There are eight different templates available for use and previously Windows only template features, like inline images, are now fully working on Windows Phone. </a:t>
            </a: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02" y="4640470"/>
            <a:ext cx="3409281" cy="796975"/>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03" y="5575185"/>
            <a:ext cx="3415076" cy="798329"/>
          </a:xfrm>
          <a:prstGeom prst="rect">
            <a:avLst/>
          </a:prstGeom>
        </p:spPr>
      </p:pic>
      <p:sp>
        <p:nvSpPr>
          <p:cNvPr id="34" name="TextBox 4"/>
          <p:cNvSpPr txBox="1"/>
          <p:nvPr/>
        </p:nvSpPr>
        <p:spPr>
          <a:xfrm>
            <a:off x="4313508" y="2964308"/>
            <a:ext cx="1039987" cy="493183"/>
          </a:xfrm>
          <a:prstGeom prst="rect">
            <a:avLst/>
          </a:prstGeom>
          <a:noFill/>
        </p:spPr>
        <p:txBody>
          <a:bodyPr wrap="none" lIns="182854" tIns="146283" rIns="182854" bIns="146283" rtlCol="0">
            <a:spAutoFit/>
          </a:bodyPr>
          <a:lstStyle/>
          <a:p>
            <a:pPr>
              <a:lnSpc>
                <a:spcPct val="90000"/>
              </a:lnSpc>
              <a:spcAft>
                <a:spcPts val="600"/>
              </a:spcAft>
            </a:pPr>
            <a:r>
              <a:rPr lang="en-US" sz="1400" dirty="0">
                <a:solidFill>
                  <a:srgbClr val="0070C0"/>
                </a:solidFill>
                <a:latin typeface="Segoe UI"/>
              </a:rPr>
              <a:t>Desktop</a:t>
            </a:r>
          </a:p>
        </p:txBody>
      </p:sp>
      <p:sp>
        <p:nvSpPr>
          <p:cNvPr id="35" name="TextBox 5"/>
          <p:cNvSpPr txBox="1"/>
          <p:nvPr/>
        </p:nvSpPr>
        <p:spPr>
          <a:xfrm>
            <a:off x="4313509" y="4869037"/>
            <a:ext cx="934960" cy="493183"/>
          </a:xfrm>
          <a:prstGeom prst="rect">
            <a:avLst/>
          </a:prstGeom>
          <a:noFill/>
        </p:spPr>
        <p:txBody>
          <a:bodyPr wrap="none" lIns="182854" tIns="146283" rIns="182854" bIns="146283" rtlCol="0">
            <a:spAutoFit/>
          </a:bodyPr>
          <a:lstStyle/>
          <a:p>
            <a:pPr>
              <a:lnSpc>
                <a:spcPct val="90000"/>
              </a:lnSpc>
              <a:spcAft>
                <a:spcPts val="600"/>
              </a:spcAft>
            </a:pPr>
            <a:r>
              <a:rPr lang="en-US" sz="1400" dirty="0">
                <a:solidFill>
                  <a:srgbClr val="0070C0"/>
                </a:solidFill>
                <a:latin typeface="Segoe UI"/>
              </a:rPr>
              <a:t>Mobile</a:t>
            </a:r>
          </a:p>
        </p:txBody>
      </p:sp>
      <p:grpSp>
        <p:nvGrpSpPr>
          <p:cNvPr id="36" name="Group 35"/>
          <p:cNvGrpSpPr/>
          <p:nvPr/>
        </p:nvGrpSpPr>
        <p:grpSpPr>
          <a:xfrm>
            <a:off x="4463881" y="3378750"/>
            <a:ext cx="2087798" cy="1566476"/>
            <a:chOff x="4463630" y="3108707"/>
            <a:chExt cx="2088095" cy="1566698"/>
          </a:xfrm>
        </p:grpSpPr>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3630" y="3108707"/>
              <a:ext cx="2088095" cy="1566698"/>
            </a:xfrm>
            <a:prstGeom prst="rect">
              <a:avLst/>
            </a:prstGeom>
          </p:spPr>
        </p:pic>
        <p:pic>
          <p:nvPicPr>
            <p:cNvPr id="38" name="Pictur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3217" y="3651276"/>
              <a:ext cx="1878508" cy="760386"/>
            </a:xfrm>
            <a:prstGeom prst="rect">
              <a:avLst/>
            </a:prstGeom>
          </p:spPr>
        </p:pic>
      </p:grpSp>
      <p:grpSp>
        <p:nvGrpSpPr>
          <p:cNvPr id="39" name="Group 38"/>
          <p:cNvGrpSpPr/>
          <p:nvPr/>
        </p:nvGrpSpPr>
        <p:grpSpPr>
          <a:xfrm>
            <a:off x="6761882" y="3386522"/>
            <a:ext cx="2080840" cy="1558704"/>
            <a:chOff x="6761959" y="3116479"/>
            <a:chExt cx="2081135" cy="1558925"/>
          </a:xfrm>
        </p:grpSpPr>
        <p:pic>
          <p:nvPicPr>
            <p:cNvPr id="40" name="Picture 39" descr="http://osguni/AssetsThreshold/00/00/00/00/00/0A/2C_Desktop_Desktop_5Color.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61959" y="3116479"/>
              <a:ext cx="2078355" cy="1558925"/>
            </a:xfrm>
            <a:prstGeom prst="rect">
              <a:avLst/>
            </a:prstGeom>
            <a:noFill/>
            <a:ln>
              <a:solidFill>
                <a:srgbClr val="404040">
                  <a:lumMod val="65000"/>
                </a:srgbClr>
              </a:solidFill>
            </a:ln>
          </p:spPr>
        </p:pic>
        <p:pic>
          <p:nvPicPr>
            <p:cNvPr id="41" name="Picture 40"/>
            <p:cNvPicPr>
              <a:picLocks/>
            </p:cNvPicPr>
            <p:nvPr/>
          </p:nvPicPr>
          <p:blipFill>
            <a:blip r:embed="rId8">
              <a:extLst>
                <a:ext uri="{28A0092B-C50C-407E-A947-70E740481C1C}">
                  <a14:useLocalDpi xmlns:a14="http://schemas.microsoft.com/office/drawing/2010/main" val="0"/>
                </a:ext>
              </a:extLst>
            </a:blip>
            <a:stretch>
              <a:fillRect/>
            </a:stretch>
          </p:blipFill>
          <p:spPr>
            <a:xfrm>
              <a:off x="6968574" y="3635221"/>
              <a:ext cx="1874520" cy="777240"/>
            </a:xfrm>
            <a:prstGeom prst="rect">
              <a:avLst/>
            </a:prstGeom>
          </p:spPr>
        </p:pic>
      </p:grpSp>
      <p:grpSp>
        <p:nvGrpSpPr>
          <p:cNvPr id="42" name="Group 41"/>
          <p:cNvGrpSpPr/>
          <p:nvPr/>
        </p:nvGrpSpPr>
        <p:grpSpPr>
          <a:xfrm>
            <a:off x="9075225" y="3378751"/>
            <a:ext cx="2067489" cy="1551237"/>
            <a:chOff x="9075631" y="3108707"/>
            <a:chExt cx="2067782" cy="1551457"/>
          </a:xfrm>
        </p:grpSpPr>
        <p:pic>
          <p:nvPicPr>
            <p:cNvPr id="43" name="Picture 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75631" y="3108707"/>
              <a:ext cx="2067782" cy="1551457"/>
            </a:xfrm>
            <a:prstGeom prst="rect">
              <a:avLst/>
            </a:prstGeom>
          </p:spPr>
        </p:pic>
        <p:pic>
          <p:nvPicPr>
            <p:cNvPr id="44" name="Picture 43"/>
            <p:cNvPicPr>
              <a:picLocks/>
            </p:cNvPicPr>
            <p:nvPr/>
          </p:nvPicPr>
          <p:blipFill>
            <a:blip r:embed="rId10">
              <a:extLst>
                <a:ext uri="{28A0092B-C50C-407E-A947-70E740481C1C}">
                  <a14:useLocalDpi xmlns:a14="http://schemas.microsoft.com/office/drawing/2010/main" val="0"/>
                </a:ext>
              </a:extLst>
            </a:blip>
            <a:stretch>
              <a:fillRect/>
            </a:stretch>
          </p:blipFill>
          <p:spPr>
            <a:xfrm>
              <a:off x="9276815" y="3626376"/>
              <a:ext cx="1865376" cy="768096"/>
            </a:xfrm>
            <a:prstGeom prst="rect">
              <a:avLst/>
            </a:prstGeom>
          </p:spPr>
        </p:pic>
      </p:grpSp>
      <p:grpSp>
        <p:nvGrpSpPr>
          <p:cNvPr id="45" name="Group 44"/>
          <p:cNvGrpSpPr/>
          <p:nvPr/>
        </p:nvGrpSpPr>
        <p:grpSpPr>
          <a:xfrm>
            <a:off x="4463879" y="5239253"/>
            <a:ext cx="2074764" cy="1153568"/>
            <a:chOff x="4463630" y="5242306"/>
            <a:chExt cx="2075058" cy="1153732"/>
          </a:xfrm>
        </p:grpSpPr>
        <p:pic>
          <p:nvPicPr>
            <p:cNvPr id="46" name="Picture 4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63630" y="5242306"/>
              <a:ext cx="2075058" cy="1153732"/>
            </a:xfrm>
            <a:prstGeom prst="rect">
              <a:avLst/>
            </a:prstGeom>
          </p:spPr>
        </p:pic>
        <p:pic>
          <p:nvPicPr>
            <p:cNvPr id="47" name="Picture 4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63630" y="5245336"/>
              <a:ext cx="2075058" cy="924093"/>
            </a:xfrm>
            <a:prstGeom prst="rect">
              <a:avLst/>
            </a:prstGeom>
          </p:spPr>
        </p:pic>
      </p:grpSp>
      <p:grpSp>
        <p:nvGrpSpPr>
          <p:cNvPr id="48" name="Group 47"/>
          <p:cNvGrpSpPr/>
          <p:nvPr/>
        </p:nvGrpSpPr>
        <p:grpSpPr>
          <a:xfrm>
            <a:off x="6761883" y="5239253"/>
            <a:ext cx="2123752" cy="1150392"/>
            <a:chOff x="6761959" y="5242306"/>
            <a:chExt cx="2124053" cy="1150556"/>
          </a:xfrm>
        </p:grpSpPr>
        <p:pic>
          <p:nvPicPr>
            <p:cNvPr id="49" name="Picture 48"/>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6761959" y="5242306"/>
              <a:ext cx="2124053" cy="1150556"/>
            </a:xfrm>
            <a:prstGeom prst="rect">
              <a:avLst/>
            </a:prstGeom>
          </p:spPr>
        </p:pic>
        <p:pic>
          <p:nvPicPr>
            <p:cNvPr id="50" name="Picture 4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61959" y="5242307"/>
              <a:ext cx="2124053" cy="971400"/>
            </a:xfrm>
            <a:prstGeom prst="rect">
              <a:avLst/>
            </a:prstGeom>
          </p:spPr>
        </p:pic>
      </p:grpSp>
      <p:grpSp>
        <p:nvGrpSpPr>
          <p:cNvPr id="51" name="Group 50"/>
          <p:cNvGrpSpPr/>
          <p:nvPr/>
        </p:nvGrpSpPr>
        <p:grpSpPr>
          <a:xfrm>
            <a:off x="9076134" y="5239253"/>
            <a:ext cx="2055565" cy="1142894"/>
            <a:chOff x="9076540" y="5242306"/>
            <a:chExt cx="2055856" cy="1143056"/>
          </a:xfrm>
        </p:grpSpPr>
        <p:pic>
          <p:nvPicPr>
            <p:cNvPr id="52" name="Picture 5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76540" y="5242306"/>
              <a:ext cx="2055856" cy="1143056"/>
            </a:xfrm>
            <a:prstGeom prst="rect">
              <a:avLst/>
            </a:prstGeom>
          </p:spPr>
        </p:pic>
        <p:pic>
          <p:nvPicPr>
            <p:cNvPr id="53" name="Picture 5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084662" y="5250322"/>
              <a:ext cx="2047734" cy="936497"/>
            </a:xfrm>
            <a:prstGeom prst="rect">
              <a:avLst/>
            </a:prstGeom>
          </p:spPr>
        </p:pic>
      </p:grpSp>
      <p:sp>
        <p:nvSpPr>
          <p:cNvPr id="54" name="Slide Number Placeholder 53"/>
          <p:cNvSpPr>
            <a:spLocks noGrp="1"/>
          </p:cNvSpPr>
          <p:nvPr>
            <p:ph type="sldNum" sz="quarter" idx="12"/>
          </p:nvPr>
        </p:nvSpPr>
        <p:spPr/>
        <p:txBody>
          <a:bodyPr/>
          <a:lstStyle/>
          <a:p>
            <a:pPr defTabSz="932479"/>
            <a:fld id="{AFFF257A-30C5-4AFB-911B-BE4CEEA1EA82}" type="slidenum">
              <a:rPr lang="en-US" smtClean="0">
                <a:solidFill>
                  <a:prstClr val="black">
                    <a:tint val="75000"/>
                  </a:prstClr>
                </a:solidFill>
              </a:rPr>
              <a:pPr defTabSz="932479"/>
              <a:t>17</a:t>
            </a:fld>
            <a:endParaRPr lang="en-US" dirty="0">
              <a:solidFill>
                <a:prstClr val="black">
                  <a:tint val="75000"/>
                </a:prstClr>
              </a:solidFill>
            </a:endParaRPr>
          </a:p>
        </p:txBody>
      </p:sp>
    </p:spTree>
    <p:extLst>
      <p:ext uri="{BB962C8B-B14F-4D97-AF65-F5344CB8AC3E}">
        <p14:creationId xmlns:p14="http://schemas.microsoft.com/office/powerpoint/2010/main" val="229665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1000"/>
                                        <p:tgtEl>
                                          <p:spTgt spid="34"/>
                                        </p:tgtEl>
                                      </p:cBhvr>
                                    </p:animEffect>
                                    <p:anim calcmode="lin" valueType="num">
                                      <p:cBhvr>
                                        <p:cTn id="30" dur="1000" fill="hold"/>
                                        <p:tgtEl>
                                          <p:spTgt spid="34"/>
                                        </p:tgtEl>
                                        <p:attrNameLst>
                                          <p:attrName>ppt_x</p:attrName>
                                        </p:attrNameLst>
                                      </p:cBhvr>
                                      <p:tavLst>
                                        <p:tav tm="0">
                                          <p:val>
                                            <p:strVal val="#ppt_x"/>
                                          </p:val>
                                        </p:tav>
                                        <p:tav tm="100000">
                                          <p:val>
                                            <p:strVal val="#ppt_x"/>
                                          </p:val>
                                        </p:tav>
                                      </p:tavLst>
                                    </p:anim>
                                    <p:anim calcmode="lin" valueType="num">
                                      <p:cBhvr>
                                        <p:cTn id="31" dur="1000" fill="hold"/>
                                        <p:tgtEl>
                                          <p:spTgt spid="3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1000"/>
                                        <p:tgtEl>
                                          <p:spTgt spid="36"/>
                                        </p:tgtEl>
                                      </p:cBhvr>
                                    </p:animEffect>
                                    <p:anim calcmode="lin" valueType="num">
                                      <p:cBhvr>
                                        <p:cTn id="35" dur="1000" fill="hold"/>
                                        <p:tgtEl>
                                          <p:spTgt spid="36"/>
                                        </p:tgtEl>
                                        <p:attrNameLst>
                                          <p:attrName>ppt_x</p:attrName>
                                        </p:attrNameLst>
                                      </p:cBhvr>
                                      <p:tavLst>
                                        <p:tav tm="0">
                                          <p:val>
                                            <p:strVal val="#ppt_x"/>
                                          </p:val>
                                        </p:tav>
                                        <p:tav tm="100000">
                                          <p:val>
                                            <p:strVal val="#ppt_x"/>
                                          </p:val>
                                        </p:tav>
                                      </p:tavLst>
                                    </p:anim>
                                    <p:anim calcmode="lin" valueType="num">
                                      <p:cBhvr>
                                        <p:cTn id="36" dur="1000" fill="hold"/>
                                        <p:tgtEl>
                                          <p:spTgt spid="3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1000"/>
                                        <p:tgtEl>
                                          <p:spTgt spid="39"/>
                                        </p:tgtEl>
                                      </p:cBhvr>
                                    </p:animEffect>
                                    <p:anim calcmode="lin" valueType="num">
                                      <p:cBhvr>
                                        <p:cTn id="40" dur="1000" fill="hold"/>
                                        <p:tgtEl>
                                          <p:spTgt spid="39"/>
                                        </p:tgtEl>
                                        <p:attrNameLst>
                                          <p:attrName>ppt_x</p:attrName>
                                        </p:attrNameLst>
                                      </p:cBhvr>
                                      <p:tavLst>
                                        <p:tav tm="0">
                                          <p:val>
                                            <p:strVal val="#ppt_x"/>
                                          </p:val>
                                        </p:tav>
                                        <p:tav tm="100000">
                                          <p:val>
                                            <p:strVal val="#ppt_x"/>
                                          </p:val>
                                        </p:tav>
                                      </p:tavLst>
                                    </p:anim>
                                    <p:anim calcmode="lin" valueType="num">
                                      <p:cBhvr>
                                        <p:cTn id="41" dur="1000" fill="hold"/>
                                        <p:tgtEl>
                                          <p:spTgt spid="39"/>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1000"/>
                                        <p:tgtEl>
                                          <p:spTgt spid="42"/>
                                        </p:tgtEl>
                                      </p:cBhvr>
                                    </p:animEffect>
                                    <p:anim calcmode="lin" valueType="num">
                                      <p:cBhvr>
                                        <p:cTn id="45" dur="1000" fill="hold"/>
                                        <p:tgtEl>
                                          <p:spTgt spid="42"/>
                                        </p:tgtEl>
                                        <p:attrNameLst>
                                          <p:attrName>ppt_x</p:attrName>
                                        </p:attrNameLst>
                                      </p:cBhvr>
                                      <p:tavLst>
                                        <p:tav tm="0">
                                          <p:val>
                                            <p:strVal val="#ppt_x"/>
                                          </p:val>
                                        </p:tav>
                                        <p:tav tm="100000">
                                          <p:val>
                                            <p:strVal val="#ppt_x"/>
                                          </p:val>
                                        </p:tav>
                                      </p:tavLst>
                                    </p:anim>
                                    <p:anim calcmode="lin" valueType="num">
                                      <p:cBhvr>
                                        <p:cTn id="46" dur="1000" fill="hold"/>
                                        <p:tgtEl>
                                          <p:spTgt spid="42"/>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1000"/>
                                        <p:tgtEl>
                                          <p:spTgt spid="51"/>
                                        </p:tgtEl>
                                      </p:cBhvr>
                                    </p:animEffect>
                                    <p:anim calcmode="lin" valueType="num">
                                      <p:cBhvr>
                                        <p:cTn id="50" dur="1000" fill="hold"/>
                                        <p:tgtEl>
                                          <p:spTgt spid="51"/>
                                        </p:tgtEl>
                                        <p:attrNameLst>
                                          <p:attrName>ppt_x</p:attrName>
                                        </p:attrNameLst>
                                      </p:cBhvr>
                                      <p:tavLst>
                                        <p:tav tm="0">
                                          <p:val>
                                            <p:strVal val="#ppt_x"/>
                                          </p:val>
                                        </p:tav>
                                        <p:tav tm="100000">
                                          <p:val>
                                            <p:strVal val="#ppt_x"/>
                                          </p:val>
                                        </p:tav>
                                      </p:tavLst>
                                    </p:anim>
                                    <p:anim calcmode="lin" valueType="num">
                                      <p:cBhvr>
                                        <p:cTn id="51" dur="1000" fill="hold"/>
                                        <p:tgtEl>
                                          <p:spTgt spid="5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1000"/>
                                        <p:tgtEl>
                                          <p:spTgt spid="48"/>
                                        </p:tgtEl>
                                      </p:cBhvr>
                                    </p:animEffect>
                                    <p:anim calcmode="lin" valueType="num">
                                      <p:cBhvr>
                                        <p:cTn id="55" dur="1000" fill="hold"/>
                                        <p:tgtEl>
                                          <p:spTgt spid="48"/>
                                        </p:tgtEl>
                                        <p:attrNameLst>
                                          <p:attrName>ppt_x</p:attrName>
                                        </p:attrNameLst>
                                      </p:cBhvr>
                                      <p:tavLst>
                                        <p:tav tm="0">
                                          <p:val>
                                            <p:strVal val="#ppt_x"/>
                                          </p:val>
                                        </p:tav>
                                        <p:tav tm="100000">
                                          <p:val>
                                            <p:strVal val="#ppt_x"/>
                                          </p:val>
                                        </p:tav>
                                      </p:tavLst>
                                    </p:anim>
                                    <p:anim calcmode="lin" valueType="num">
                                      <p:cBhvr>
                                        <p:cTn id="56" dur="1000" fill="hold"/>
                                        <p:tgtEl>
                                          <p:spTgt spid="48"/>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1000"/>
                                        <p:tgtEl>
                                          <p:spTgt spid="45"/>
                                        </p:tgtEl>
                                      </p:cBhvr>
                                    </p:animEffect>
                                    <p:anim calcmode="lin" valueType="num">
                                      <p:cBhvr>
                                        <p:cTn id="60" dur="1000" fill="hold"/>
                                        <p:tgtEl>
                                          <p:spTgt spid="45"/>
                                        </p:tgtEl>
                                        <p:attrNameLst>
                                          <p:attrName>ppt_x</p:attrName>
                                        </p:attrNameLst>
                                      </p:cBhvr>
                                      <p:tavLst>
                                        <p:tav tm="0">
                                          <p:val>
                                            <p:strVal val="#ppt_x"/>
                                          </p:val>
                                        </p:tav>
                                        <p:tav tm="100000">
                                          <p:val>
                                            <p:strVal val="#ppt_x"/>
                                          </p:val>
                                        </p:tav>
                                      </p:tavLst>
                                    </p:anim>
                                    <p:anim calcmode="lin" valueType="num">
                                      <p:cBhvr>
                                        <p:cTn id="61" dur="1000" fill="hold"/>
                                        <p:tgtEl>
                                          <p:spTgt spid="4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1000"/>
                                        <p:tgtEl>
                                          <p:spTgt spid="35"/>
                                        </p:tgtEl>
                                      </p:cBhvr>
                                    </p:animEffect>
                                    <p:anim calcmode="lin" valueType="num">
                                      <p:cBhvr>
                                        <p:cTn id="65" dur="1000" fill="hold"/>
                                        <p:tgtEl>
                                          <p:spTgt spid="35"/>
                                        </p:tgtEl>
                                        <p:attrNameLst>
                                          <p:attrName>ppt_x</p:attrName>
                                        </p:attrNameLst>
                                      </p:cBhvr>
                                      <p:tavLst>
                                        <p:tav tm="0">
                                          <p:val>
                                            <p:strVal val="#ppt_x"/>
                                          </p:val>
                                        </p:tav>
                                        <p:tav tm="100000">
                                          <p:val>
                                            <p:strVal val="#ppt_x"/>
                                          </p:val>
                                        </p:tav>
                                      </p:tavLst>
                                    </p:anim>
                                    <p:anim calcmode="lin" valueType="num">
                                      <p:cBhvr>
                                        <p:cTn id="6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4"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Title"/>
          <p:cNvSpPr>
            <a:spLocks noGrp="1"/>
          </p:cNvSpPr>
          <p:nvPr>
            <p:ph type="title"/>
          </p:nvPr>
        </p:nvSpPr>
        <p:spPr/>
        <p:txBody>
          <a:bodyPr/>
          <a:lstStyle/>
          <a:p>
            <a:r>
              <a:rPr lang="en-US" dirty="0"/>
              <a:t>Adaptive Toast Template (continued)</a:t>
            </a:r>
          </a:p>
        </p:txBody>
      </p:sp>
      <p:sp>
        <p:nvSpPr>
          <p:cNvPr id="7" name="Text Placeholder 6"/>
          <p:cNvSpPr>
            <a:spLocks noGrp="1"/>
          </p:cNvSpPr>
          <p:nvPr>
            <p:ph type="body" sz="quarter" idx="13"/>
          </p:nvPr>
        </p:nvSpPr>
        <p:spPr>
          <a:xfrm>
            <a:off x="410405" y="1165754"/>
            <a:ext cx="11398029" cy="1109535"/>
          </a:xfrm>
        </p:spPr>
        <p:txBody>
          <a:bodyPr/>
          <a:lstStyle/>
          <a:p>
            <a:endParaRPr lang="en-US" dirty="0"/>
          </a:p>
          <a:p>
            <a:endParaRPr lang="en-US" dirty="0"/>
          </a:p>
        </p:txBody>
      </p:sp>
      <p:sp>
        <p:nvSpPr>
          <p:cNvPr id="13" name="Cortana Image Header"/>
          <p:cNvSpPr txBox="1">
            <a:spLocks/>
          </p:cNvSpPr>
          <p:nvPr/>
        </p:nvSpPr>
        <p:spPr>
          <a:xfrm>
            <a:off x="615939" y="6408422"/>
            <a:ext cx="1970023" cy="517791"/>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404040">
                    <a:lumMod val="50000"/>
                  </a:srgbClr>
                </a:solidFill>
                <a:latin typeface="Segoe UI" panose="020B0502040204020203" pitchFamily="34" charset="0"/>
                <a:cs typeface="Segoe UI" panose="020B0502040204020203" pitchFamily="34" charset="0"/>
              </a:rPr>
              <a:t>Want actions? </a:t>
            </a:r>
          </a:p>
        </p:txBody>
      </p:sp>
      <p:sp>
        <p:nvSpPr>
          <p:cNvPr id="14" name="Cortana XML"/>
          <p:cNvSpPr txBox="1"/>
          <p:nvPr/>
        </p:nvSpPr>
        <p:spPr>
          <a:xfrm>
            <a:off x="3271706" y="3302837"/>
            <a:ext cx="8355965" cy="2178846"/>
          </a:xfrm>
          <a:prstGeom prst="rect">
            <a:avLst/>
          </a:prstGeom>
          <a:noFill/>
        </p:spPr>
        <p:txBody>
          <a:bodyPr wrap="square" lIns="182854" tIns="146283" rIns="182854" bIns="146283" rtlCol="0">
            <a:spAutoFit/>
          </a:bodyPr>
          <a:lstStyle/>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&lt;toast&gt;</a:t>
            </a:r>
          </a:p>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  &lt;visual&gt;</a:t>
            </a:r>
          </a:p>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    &lt;binding template=“ToastGeneric”&gt;</a:t>
            </a:r>
          </a:p>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      &lt;text&gt;Time to leave&lt;/text&gt;</a:t>
            </a:r>
          </a:p>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      &lt;text&gt;With traffic…&lt;/text&gt;</a:t>
            </a:r>
          </a:p>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      &lt;image placement=“inline” src=“map.png” /&gt;</a:t>
            </a:r>
          </a:p>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    &lt;/binding&gt;</a:t>
            </a:r>
          </a:p>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  &lt;/visual&gt;</a:t>
            </a:r>
          </a:p>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  &lt;actions hint-systemCommands=“SnoozeAndDismiss” /&gt;</a:t>
            </a:r>
          </a:p>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&lt;/toast&gt;</a:t>
            </a:r>
          </a:p>
        </p:txBody>
      </p:sp>
      <p:pic>
        <p:nvPicPr>
          <p:cNvPr id="15" name="Cortana Reminder"/>
          <p:cNvPicPr>
            <a:picLocks noChangeAspect="1"/>
          </p:cNvPicPr>
          <p:nvPr/>
        </p:nvPicPr>
        <p:blipFill rotWithShape="1">
          <a:blip r:embed="rId3"/>
          <a:srcRect l="14604" t="5493"/>
          <a:stretch/>
        </p:blipFill>
        <p:spPr>
          <a:xfrm>
            <a:off x="602192" y="2751342"/>
            <a:ext cx="2492290" cy="3607862"/>
          </a:xfrm>
          <a:prstGeom prst="rect">
            <a:avLst/>
          </a:prstGeom>
        </p:spPr>
      </p:pic>
      <p:sp>
        <p:nvSpPr>
          <p:cNvPr id="16" name="Text Placeholder 1"/>
          <p:cNvSpPr txBox="1">
            <a:spLocks/>
          </p:cNvSpPr>
          <p:nvPr/>
        </p:nvSpPr>
        <p:spPr>
          <a:xfrm>
            <a:off x="275448" y="1363965"/>
            <a:ext cx="11352223" cy="1280726"/>
          </a:xfrm>
          <a:prstGeom prst="rect">
            <a:avLst/>
          </a:prstGeom>
        </p:spPr>
        <p:txBody>
          <a:bodyPr wrap="square">
            <a:spAutoFit/>
          </a:bodyPr>
          <a:lstStyle>
            <a:lvl1pPr marL="228534" marR="0" indent="-228534" algn="l" defTabSz="932470" rtl="0" eaLnBrk="1" fontAlgn="auto" latinLnBrk="0" hangingPunct="1">
              <a:lnSpc>
                <a:spcPct val="90000"/>
              </a:lnSpc>
              <a:spcBef>
                <a:spcPts val="1500"/>
              </a:spcBef>
              <a:spcAft>
                <a:spcPts val="0"/>
              </a:spcAft>
              <a:buClr>
                <a:srgbClr val="00B0F0"/>
              </a:buClr>
              <a:buSzPct val="75000"/>
              <a:buFont typeface="Segoe UI" panose="020B0502040204020203" pitchFamily="34" charset="0"/>
              <a:buChar char="•"/>
              <a:tabLst/>
              <a:defRPr sz="3200" kern="1200" spc="0" baseline="0">
                <a:solidFill>
                  <a:schemeClr val="bg1">
                    <a:lumMod val="60000"/>
                    <a:lumOff val="40000"/>
                  </a:schemeClr>
                </a:solidFill>
                <a:latin typeface="+mn-lt"/>
                <a:ea typeface="+mn-ea"/>
                <a:cs typeface="+mn-cs"/>
              </a:defRPr>
            </a:lvl1pPr>
            <a:lvl2pPr marL="457154" marR="0" indent="-228577" algn="l" defTabSz="932470" rtl="0" eaLnBrk="1" fontAlgn="auto" latinLnBrk="0" hangingPunct="1">
              <a:lnSpc>
                <a:spcPct val="90000"/>
              </a:lnSpc>
              <a:spcBef>
                <a:spcPct val="20000"/>
              </a:spcBef>
              <a:spcAft>
                <a:spcPts val="0"/>
              </a:spcAft>
              <a:buClr>
                <a:schemeClr val="bg1">
                  <a:lumMod val="60000"/>
                  <a:lumOff val="40000"/>
                </a:schemeClr>
              </a:buClr>
              <a:buSzPct val="75000"/>
              <a:buFont typeface="Arial" panose="020B0604020202020204" pitchFamily="34" charset="0"/>
              <a:buChar char="•"/>
              <a:tabLst/>
              <a:defRPr sz="2400" kern="1200" spc="0" baseline="0">
                <a:solidFill>
                  <a:schemeClr val="bg1">
                    <a:lumMod val="60000"/>
                    <a:lumOff val="40000"/>
                  </a:schemeClr>
                </a:solidFill>
                <a:latin typeface="+mn-lt"/>
                <a:ea typeface="+mn-ea"/>
                <a:cs typeface="+mn-cs"/>
              </a:defRPr>
            </a:lvl2pPr>
            <a:lvl3pPr marL="463504" marR="0" indent="0" algn="l" defTabSz="932470" rtl="0" eaLnBrk="1" fontAlgn="auto" latinLnBrk="0" hangingPunct="1">
              <a:lnSpc>
                <a:spcPct val="90000"/>
              </a:lnSpc>
              <a:spcBef>
                <a:spcPct val="20000"/>
              </a:spcBef>
              <a:spcAft>
                <a:spcPts val="0"/>
              </a:spcAft>
              <a:buClrTx/>
              <a:buSzPct val="90000"/>
              <a:buFontTx/>
              <a:buNone/>
              <a:tabLst/>
              <a:defRPr sz="2400" kern="1200" spc="0" baseline="0">
                <a:solidFill>
                  <a:srgbClr val="00B0F0"/>
                </a:soli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lumMod val="60000"/>
                    <a:lumOff val="40000"/>
                  </a:schemeClr>
                </a:solidFill>
                <a:latin typeface="+mn-lt"/>
                <a:ea typeface="+mn-ea"/>
                <a:cs typeface="+mn-cs"/>
              </a:defRPr>
            </a:lvl4pPr>
            <a:lvl5pPr marL="1028398" marR="0" indent="0" algn="l" defTabSz="932470"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bg1">
                    <a:lumMod val="60000"/>
                    <a:lumOff val="40000"/>
                  </a:schemeClr>
                </a:soli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306"/>
              </a:spcAft>
              <a:buClrTx/>
              <a:buSzPct val="100000"/>
            </a:pPr>
            <a:r>
              <a:rPr lang="en-US" sz="2400" b="1" dirty="0">
                <a:solidFill>
                  <a:srgbClr val="414141"/>
                </a:solidFill>
                <a:latin typeface="Segoe UI" panose="020B0502040204020203" pitchFamily="34" charset="0"/>
                <a:cs typeface="Segoe UI" panose="020B0502040204020203" pitchFamily="34" charset="0"/>
              </a:rPr>
              <a:t>Content adapts with the toast</a:t>
            </a:r>
            <a:br>
              <a:rPr lang="en-US" sz="2400" b="1" dirty="0">
                <a:solidFill>
                  <a:srgbClr val="414141"/>
                </a:solidFill>
                <a:latin typeface="Segoe UI" panose="020B0502040204020203" pitchFamily="34" charset="0"/>
                <a:cs typeface="Segoe UI" panose="020B0502040204020203" pitchFamily="34" charset="0"/>
              </a:rPr>
            </a:br>
            <a:r>
              <a:rPr lang="en-US" sz="2000" dirty="0">
                <a:solidFill>
                  <a:srgbClr val="414141"/>
                </a:solidFill>
                <a:latin typeface="Segoe UI" panose="020B0502040204020203" pitchFamily="34" charset="0"/>
                <a:cs typeface="Segoe UI" panose="020B0502040204020203" pitchFamily="34" charset="0"/>
              </a:rPr>
              <a:t>The new adaptive toast template works similarly to universal app patterns by allowing your content to adapt depending on the toast’s size and state. As you design your toasts, it is important to keep in mind how you want your content to adapt to the toasts size</a:t>
            </a:r>
          </a:p>
        </p:txBody>
      </p:sp>
      <p:sp>
        <p:nvSpPr>
          <p:cNvPr id="17" name="Group XML Title"/>
          <p:cNvSpPr txBox="1"/>
          <p:nvPr/>
        </p:nvSpPr>
        <p:spPr>
          <a:xfrm>
            <a:off x="3271707" y="2813116"/>
            <a:ext cx="5264990"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solidFill>
                  <a:srgbClr val="404040"/>
                </a:solidFill>
                <a:latin typeface="Segoe UI" panose="020B0502040204020203" pitchFamily="34" charset="0"/>
                <a:ea typeface="Segoe UI" panose="020B0502040204020203" pitchFamily="34" charset="0"/>
                <a:cs typeface="Segoe UI" panose="020B0502040204020203" pitchFamily="34" charset="0"/>
              </a:rPr>
              <a:t>XML Sample 2</a:t>
            </a:r>
          </a:p>
        </p:txBody>
      </p:sp>
      <p:sp>
        <p:nvSpPr>
          <p:cNvPr id="8" name="Slide Number Placeholder 7"/>
          <p:cNvSpPr>
            <a:spLocks noGrp="1"/>
          </p:cNvSpPr>
          <p:nvPr>
            <p:ph type="sldNum" sz="quarter" idx="12"/>
          </p:nvPr>
        </p:nvSpPr>
        <p:spPr/>
        <p:txBody>
          <a:bodyPr/>
          <a:lstStyle/>
          <a:p>
            <a:pPr defTabSz="932479"/>
            <a:fld id="{AFFF257A-30C5-4AFB-911B-BE4CEEA1EA82}" type="slidenum">
              <a:rPr lang="en-US" smtClean="0">
                <a:solidFill>
                  <a:prstClr val="black">
                    <a:tint val="75000"/>
                  </a:prstClr>
                </a:solidFill>
              </a:rPr>
              <a:pPr defTabSz="932479"/>
              <a:t>18</a:t>
            </a:fld>
            <a:endParaRPr lang="en-US" dirty="0">
              <a:solidFill>
                <a:prstClr val="black">
                  <a:tint val="75000"/>
                </a:prstClr>
              </a:solidFill>
            </a:endParaRPr>
          </a:p>
        </p:txBody>
      </p:sp>
    </p:spTree>
    <p:extLst>
      <p:ext uri="{BB962C8B-B14F-4D97-AF65-F5344CB8AC3E}">
        <p14:creationId xmlns:p14="http://schemas.microsoft.com/office/powerpoint/2010/main" val="266862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anim calcmode="lin" valueType="num">
                                      <p:cBhvr>
                                        <p:cTn id="11" dur="500" fill="hold"/>
                                        <p:tgtEl>
                                          <p:spTgt spid="15"/>
                                        </p:tgtEl>
                                        <p:attrNameLst>
                                          <p:attrName>ppt_x</p:attrName>
                                        </p:attrNameLst>
                                      </p:cBhvr>
                                      <p:tavLst>
                                        <p:tav tm="0">
                                          <p:val>
                                            <p:strVal val="#ppt_x"/>
                                          </p:val>
                                        </p:tav>
                                        <p:tav tm="100000">
                                          <p:val>
                                            <p:strVal val="#ppt_x"/>
                                          </p:val>
                                        </p:tav>
                                      </p:tavLst>
                                    </p:anim>
                                    <p:anim calcmode="lin" valueType="num">
                                      <p:cBhvr>
                                        <p:cTn id="12" dur="500" fill="hold"/>
                                        <p:tgtEl>
                                          <p:spTgt spid="15"/>
                                        </p:tgtEl>
                                        <p:attrNameLst>
                                          <p:attrName>ppt_y</p:attrName>
                                        </p:attrNameLst>
                                      </p:cBhvr>
                                      <p:tavLst>
                                        <p:tav tm="0">
                                          <p:val>
                                            <p:strVal val="#ppt_y+.1"/>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Title"/>
          <p:cNvSpPr>
            <a:spLocks noGrp="1"/>
          </p:cNvSpPr>
          <p:nvPr>
            <p:ph type="title"/>
          </p:nvPr>
        </p:nvSpPr>
        <p:spPr/>
        <p:txBody>
          <a:bodyPr/>
          <a:lstStyle/>
          <a:p>
            <a:r>
              <a:rPr lang="en-US" dirty="0"/>
              <a:t>Adaptive Toast Template (continued)</a:t>
            </a:r>
          </a:p>
        </p:txBody>
      </p:sp>
      <p:sp>
        <p:nvSpPr>
          <p:cNvPr id="7" name="Text Placeholder 6"/>
          <p:cNvSpPr>
            <a:spLocks noGrp="1"/>
          </p:cNvSpPr>
          <p:nvPr>
            <p:ph type="body" sz="quarter" idx="13"/>
          </p:nvPr>
        </p:nvSpPr>
        <p:spPr>
          <a:xfrm>
            <a:off x="410405" y="1165754"/>
            <a:ext cx="11398029" cy="1109535"/>
          </a:xfrm>
        </p:spPr>
        <p:txBody>
          <a:bodyPr/>
          <a:lstStyle/>
          <a:p>
            <a:endParaRPr lang="en-US" dirty="0"/>
          </a:p>
          <a:p>
            <a:endParaRPr lang="en-US" dirty="0"/>
          </a:p>
        </p:txBody>
      </p:sp>
      <p:sp>
        <p:nvSpPr>
          <p:cNvPr id="13" name="Messaging Image Header"/>
          <p:cNvSpPr txBox="1">
            <a:spLocks/>
          </p:cNvSpPr>
          <p:nvPr/>
        </p:nvSpPr>
        <p:spPr>
          <a:xfrm>
            <a:off x="600850" y="6404688"/>
            <a:ext cx="4019272" cy="26852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30" dirty="0">
                <a:solidFill>
                  <a:srgbClr val="404040"/>
                </a:solidFill>
                <a:latin typeface="Segoe UI Light"/>
                <a:cs typeface="Segoe UI Light"/>
              </a:rPr>
              <a:t>More interactivity!</a:t>
            </a:r>
          </a:p>
        </p:txBody>
      </p:sp>
      <p:pic>
        <p:nvPicPr>
          <p:cNvPr id="14" name="Messaging Toast"/>
          <p:cNvPicPr>
            <a:picLocks noChangeAspect="1"/>
          </p:cNvPicPr>
          <p:nvPr/>
        </p:nvPicPr>
        <p:blipFill>
          <a:blip r:embed="rId3"/>
          <a:stretch>
            <a:fillRect/>
          </a:stretch>
        </p:blipFill>
        <p:spPr>
          <a:xfrm>
            <a:off x="600850" y="2976419"/>
            <a:ext cx="4169793" cy="3298105"/>
          </a:xfrm>
          <a:prstGeom prst="rect">
            <a:avLst/>
          </a:prstGeom>
        </p:spPr>
      </p:pic>
      <p:sp>
        <p:nvSpPr>
          <p:cNvPr id="16" name="Messaging XML"/>
          <p:cNvSpPr txBox="1"/>
          <p:nvPr/>
        </p:nvSpPr>
        <p:spPr>
          <a:xfrm>
            <a:off x="5151590" y="3324456"/>
            <a:ext cx="6552272" cy="2963604"/>
          </a:xfrm>
          <a:prstGeom prst="rect">
            <a:avLst/>
          </a:prstGeom>
          <a:noFill/>
        </p:spPr>
        <p:txBody>
          <a:bodyPr wrap="square" lIns="182854" tIns="146283" rIns="182854" bIns="146283" rtlCol="0">
            <a:spAutoFit/>
          </a:bodyPr>
          <a:lstStyle/>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&lt;toast&gt;</a:t>
            </a:r>
          </a:p>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  &lt;visual&gt;</a:t>
            </a:r>
          </a:p>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    &lt;binding template=“ToastGeneric”&gt;</a:t>
            </a:r>
          </a:p>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      &lt;text&gt;Torrance Shum&lt;/text&gt;</a:t>
            </a:r>
          </a:p>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      &lt;text&gt;This is…&lt;/text&gt;</a:t>
            </a:r>
          </a:p>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      &lt;image placement=“appLogoOverride” src=“Torrance.png” /&gt;</a:t>
            </a:r>
          </a:p>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    &lt;/binding&gt;</a:t>
            </a:r>
          </a:p>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  &lt;/visual&gt;</a:t>
            </a:r>
          </a:p>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  &lt;actions&gt;</a:t>
            </a:r>
          </a:p>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    &lt;input id=“1" type=“text“ /&gt;</a:t>
            </a:r>
          </a:p>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    &lt;action activationType=“background" arguments=“quickReply" </a:t>
            </a:r>
          </a:p>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hint-inputId=“1" content="" imageUri=“send.png” /&gt;</a:t>
            </a:r>
          </a:p>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  &lt;/actions&gt;</a:t>
            </a:r>
          </a:p>
          <a:p>
            <a:pPr>
              <a:lnSpc>
                <a:spcPts val="900"/>
              </a:lnSpc>
              <a:spcAft>
                <a:spcPts val="600"/>
              </a:spcAft>
            </a:pPr>
            <a:r>
              <a:rPr lang="en-US" sz="1200" dirty="0">
                <a:solidFill>
                  <a:srgbClr val="404040"/>
                </a:solidFill>
                <a:latin typeface="Consolas" panose="020B0609020204030204" pitchFamily="49" charset="0"/>
                <a:cs typeface="Consolas" panose="020B0609020204030204" pitchFamily="49" charset="0"/>
              </a:rPr>
              <a:t>&lt;/toast&gt;</a:t>
            </a:r>
          </a:p>
        </p:txBody>
      </p:sp>
      <p:sp>
        <p:nvSpPr>
          <p:cNvPr id="17" name="Group XML Title"/>
          <p:cNvSpPr txBox="1"/>
          <p:nvPr/>
        </p:nvSpPr>
        <p:spPr>
          <a:xfrm>
            <a:off x="5143654" y="2813116"/>
            <a:ext cx="5264990"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solidFill>
                  <a:srgbClr val="414141"/>
                </a:solidFill>
                <a:latin typeface="Segoe UI" panose="020B0502040204020203" pitchFamily="34" charset="0"/>
                <a:ea typeface="Segoe UI" panose="020B0502040204020203" pitchFamily="34" charset="0"/>
                <a:cs typeface="Segoe UI" panose="020B0502040204020203" pitchFamily="34" charset="0"/>
              </a:rPr>
              <a:t>XML Sample 3</a:t>
            </a:r>
          </a:p>
        </p:txBody>
      </p:sp>
      <p:sp>
        <p:nvSpPr>
          <p:cNvPr id="9" name="Slide Number Placeholder 8"/>
          <p:cNvSpPr>
            <a:spLocks noGrp="1"/>
          </p:cNvSpPr>
          <p:nvPr>
            <p:ph type="sldNum" sz="quarter" idx="12"/>
          </p:nvPr>
        </p:nvSpPr>
        <p:spPr/>
        <p:txBody>
          <a:bodyPr/>
          <a:lstStyle/>
          <a:p>
            <a:pPr defTabSz="932479"/>
            <a:fld id="{AFFF257A-30C5-4AFB-911B-BE4CEEA1EA82}" type="slidenum">
              <a:rPr lang="en-US" smtClean="0">
                <a:solidFill>
                  <a:prstClr val="black">
                    <a:tint val="75000"/>
                  </a:prstClr>
                </a:solidFill>
              </a:rPr>
              <a:pPr defTabSz="932479"/>
              <a:t>19</a:t>
            </a:fld>
            <a:endParaRPr lang="en-US" dirty="0">
              <a:solidFill>
                <a:prstClr val="black">
                  <a:tint val="75000"/>
                </a:prstClr>
              </a:solidFill>
            </a:endParaRPr>
          </a:p>
        </p:txBody>
      </p:sp>
      <p:sp>
        <p:nvSpPr>
          <p:cNvPr id="10" name="Text Placeholder 1"/>
          <p:cNvSpPr txBox="1">
            <a:spLocks/>
          </p:cNvSpPr>
          <p:nvPr/>
        </p:nvSpPr>
        <p:spPr>
          <a:xfrm>
            <a:off x="275448" y="1363965"/>
            <a:ext cx="11352223" cy="1280726"/>
          </a:xfrm>
          <a:prstGeom prst="rect">
            <a:avLst/>
          </a:prstGeom>
        </p:spPr>
        <p:txBody>
          <a:bodyPr wrap="square">
            <a:spAutoFit/>
          </a:bodyPr>
          <a:lstStyle>
            <a:lvl1pPr marL="228534" marR="0" indent="-228534" algn="l" defTabSz="932470" rtl="0" eaLnBrk="1" fontAlgn="auto" latinLnBrk="0" hangingPunct="1">
              <a:lnSpc>
                <a:spcPct val="90000"/>
              </a:lnSpc>
              <a:spcBef>
                <a:spcPts val="1500"/>
              </a:spcBef>
              <a:spcAft>
                <a:spcPts val="0"/>
              </a:spcAft>
              <a:buClr>
                <a:srgbClr val="00B0F0"/>
              </a:buClr>
              <a:buSzPct val="75000"/>
              <a:buFont typeface="Segoe UI" panose="020B0502040204020203" pitchFamily="34" charset="0"/>
              <a:buChar char="•"/>
              <a:tabLst/>
              <a:defRPr sz="3200" kern="1200" spc="0" baseline="0">
                <a:solidFill>
                  <a:schemeClr val="bg1">
                    <a:lumMod val="60000"/>
                    <a:lumOff val="40000"/>
                  </a:schemeClr>
                </a:solidFill>
                <a:latin typeface="+mn-lt"/>
                <a:ea typeface="+mn-ea"/>
                <a:cs typeface="+mn-cs"/>
              </a:defRPr>
            </a:lvl1pPr>
            <a:lvl2pPr marL="457154" marR="0" indent="-228577" algn="l" defTabSz="932470" rtl="0" eaLnBrk="1" fontAlgn="auto" latinLnBrk="0" hangingPunct="1">
              <a:lnSpc>
                <a:spcPct val="90000"/>
              </a:lnSpc>
              <a:spcBef>
                <a:spcPct val="20000"/>
              </a:spcBef>
              <a:spcAft>
                <a:spcPts val="0"/>
              </a:spcAft>
              <a:buClr>
                <a:schemeClr val="bg1">
                  <a:lumMod val="60000"/>
                  <a:lumOff val="40000"/>
                </a:schemeClr>
              </a:buClr>
              <a:buSzPct val="75000"/>
              <a:buFont typeface="Arial" panose="020B0604020202020204" pitchFamily="34" charset="0"/>
              <a:buChar char="•"/>
              <a:tabLst/>
              <a:defRPr sz="2400" kern="1200" spc="0" baseline="0">
                <a:solidFill>
                  <a:schemeClr val="bg1">
                    <a:lumMod val="60000"/>
                    <a:lumOff val="40000"/>
                  </a:schemeClr>
                </a:solidFill>
                <a:latin typeface="+mn-lt"/>
                <a:ea typeface="+mn-ea"/>
                <a:cs typeface="+mn-cs"/>
              </a:defRPr>
            </a:lvl2pPr>
            <a:lvl3pPr marL="463504" marR="0" indent="0" algn="l" defTabSz="932470" rtl="0" eaLnBrk="1" fontAlgn="auto" latinLnBrk="0" hangingPunct="1">
              <a:lnSpc>
                <a:spcPct val="90000"/>
              </a:lnSpc>
              <a:spcBef>
                <a:spcPct val="20000"/>
              </a:spcBef>
              <a:spcAft>
                <a:spcPts val="0"/>
              </a:spcAft>
              <a:buClrTx/>
              <a:buSzPct val="90000"/>
              <a:buFontTx/>
              <a:buNone/>
              <a:tabLst/>
              <a:defRPr sz="2400" kern="1200" spc="0" baseline="0">
                <a:solidFill>
                  <a:srgbClr val="00B0F0"/>
                </a:soli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lumMod val="60000"/>
                    <a:lumOff val="40000"/>
                  </a:schemeClr>
                </a:solidFill>
                <a:latin typeface="+mn-lt"/>
                <a:ea typeface="+mn-ea"/>
                <a:cs typeface="+mn-cs"/>
              </a:defRPr>
            </a:lvl4pPr>
            <a:lvl5pPr marL="1028398" marR="0" indent="0" algn="l" defTabSz="932470"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bg1">
                    <a:lumMod val="60000"/>
                    <a:lumOff val="40000"/>
                  </a:schemeClr>
                </a:soli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306"/>
              </a:spcAft>
              <a:buClrTx/>
              <a:buSzPct val="100000"/>
            </a:pPr>
            <a:r>
              <a:rPr lang="en-US" sz="2400" b="1" dirty="0">
                <a:solidFill>
                  <a:srgbClr val="414141"/>
                </a:solidFill>
                <a:latin typeface="Segoe UI" panose="020B0502040204020203" pitchFamily="34" charset="0"/>
                <a:cs typeface="Segoe UI" panose="020B0502040204020203" pitchFamily="34" charset="0"/>
              </a:rPr>
              <a:t>Content adapts with the toast</a:t>
            </a:r>
            <a:br>
              <a:rPr lang="en-US" sz="2400" b="1" dirty="0">
                <a:solidFill>
                  <a:srgbClr val="414141"/>
                </a:solidFill>
                <a:latin typeface="Segoe UI" panose="020B0502040204020203" pitchFamily="34" charset="0"/>
                <a:cs typeface="Segoe UI" panose="020B0502040204020203" pitchFamily="34" charset="0"/>
              </a:rPr>
            </a:br>
            <a:r>
              <a:rPr lang="en-US" sz="2000" dirty="0">
                <a:solidFill>
                  <a:srgbClr val="414141"/>
                </a:solidFill>
                <a:latin typeface="Segoe UI" panose="020B0502040204020203" pitchFamily="34" charset="0"/>
                <a:cs typeface="Segoe UI" panose="020B0502040204020203" pitchFamily="34" charset="0"/>
              </a:rPr>
              <a:t>The new adaptive toast template works similarly to universal app patterns by allowing your content to adapt depending on the toast’s size and state. As you design your toasts, it is important to keep in mind how you want your content to adapt to the toasts size</a:t>
            </a:r>
          </a:p>
        </p:txBody>
      </p:sp>
    </p:spTree>
    <p:extLst>
      <p:ext uri="{BB962C8B-B14F-4D97-AF65-F5344CB8AC3E}">
        <p14:creationId xmlns:p14="http://schemas.microsoft.com/office/powerpoint/2010/main" val="113900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anim calcmode="lin" valueType="num">
                                      <p:cBhvr>
                                        <p:cTn id="11" dur="500" fill="hold"/>
                                        <p:tgtEl>
                                          <p:spTgt spid="14"/>
                                        </p:tgtEl>
                                        <p:attrNameLst>
                                          <p:attrName>ppt_x</p:attrName>
                                        </p:attrNameLst>
                                      </p:cBhvr>
                                      <p:tavLst>
                                        <p:tav tm="0">
                                          <p:val>
                                            <p:strVal val="#ppt_x"/>
                                          </p:val>
                                        </p:tav>
                                        <p:tav tm="100000">
                                          <p:val>
                                            <p:strVal val="#ppt_x"/>
                                          </p:val>
                                        </p:tav>
                                      </p:tavLst>
                                    </p:anim>
                                    <p:anim calcmode="lin" valueType="num">
                                      <p:cBhvr>
                                        <p:cTn id="12" dur="500" fill="hold"/>
                                        <p:tgtEl>
                                          <p:spTgt spid="14"/>
                                        </p:tgtEl>
                                        <p:attrNameLst>
                                          <p:attrName>ppt_y</p:attrName>
                                        </p:attrNameLst>
                                      </p:cBhvr>
                                      <p:tavLst>
                                        <p:tav tm="0">
                                          <p:val>
                                            <p:strVal val="#ppt_y+.1"/>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bwMode="auto">
          <a:xfrm>
            <a:off x="3383" y="1905"/>
            <a:ext cx="12424839" cy="1224675"/>
          </a:xfrm>
          <a:prstGeom prst="rect">
            <a:avLst/>
          </a:prstGeom>
          <a:solidFill>
            <a:srgbClr val="021F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3" rIns="182755" bIns="146203" numCol="1" spcCol="0" rtlCol="0" fromWordArt="0" anchor="t" anchorCtr="0" forceAA="0" compatLnSpc="1">
            <a:prstTxWarp prst="textNoShape">
              <a:avLst/>
            </a:prstTxWarp>
            <a:noAutofit/>
          </a:bodyPr>
          <a:lstStyle/>
          <a:p>
            <a:pPr algn="ctr" defTabSz="931841"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9532713" y="3596423"/>
            <a:ext cx="2899500" cy="186299"/>
          </a:xfrm>
          <a:prstGeom prst="rect">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2" tIns="149115" rIns="186392" bIns="149115" numCol="1" spcCol="0" rtlCol="0" fromWordArt="0" anchor="t" anchorCtr="0" forceAA="0" compatLnSpc="1">
            <a:prstTxWarp prst="textNoShape">
              <a:avLst/>
            </a:prstTxWarp>
            <a:noAutofit/>
          </a:bodyPr>
          <a:lstStyle/>
          <a:p>
            <a:pPr algn="ctr" defTabSz="950386"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22623" y="3576218"/>
            <a:ext cx="2734021" cy="214351"/>
          </a:xfrm>
          <a:prstGeom prst="rect">
            <a:avLst/>
          </a:prstGeom>
          <a:solidFill>
            <a:schemeClr val="accent2">
              <a:lumMod val="60000"/>
              <a:lumOff val="40000"/>
            </a:schemeClr>
          </a:solid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2" tIns="149115" rIns="186392" bIns="149115" numCol="1" spcCol="0" rtlCol="0" fromWordArt="0" anchor="t" anchorCtr="0" forceAA="0" compatLnSpc="1">
            <a:prstTxWarp prst="textNoShape">
              <a:avLst/>
            </a:prstTxWarp>
            <a:noAutofit/>
          </a:bodyPr>
          <a:lstStyle/>
          <a:p>
            <a:pPr algn="ctr" defTabSz="950386"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2428973" y="3576219"/>
            <a:ext cx="5060568" cy="209924"/>
          </a:xfrm>
          <a:prstGeom prst="rect">
            <a:avLst/>
          </a:prstGeom>
          <a:solidFill>
            <a:schemeClr val="accent2">
              <a:lumMod val="60000"/>
              <a:lumOff val="40000"/>
            </a:schemeClr>
          </a:solid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2" tIns="149115" rIns="186392" bIns="149115" numCol="1" spcCol="0" rtlCol="0" fromWordArt="0" anchor="t" anchorCtr="0" forceAA="0" compatLnSpc="1">
            <a:prstTxWarp prst="textNoShape">
              <a:avLst/>
            </a:prstTxWarp>
            <a:noAutofit/>
          </a:bodyPr>
          <a:lstStyle/>
          <a:p>
            <a:pPr algn="ctr" defTabSz="950386"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5146" y="1743401"/>
            <a:ext cx="1255460" cy="195713"/>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2" tIns="149115" rIns="186392" bIns="149115" numCol="1" spcCol="0" rtlCol="0" fromWordArt="0" anchor="t" anchorCtr="0" forceAA="0" compatLnSpc="1">
            <a:prstTxWarp prst="textNoShape">
              <a:avLst/>
            </a:prstTxWarp>
            <a:noAutofit/>
          </a:bodyPr>
          <a:lstStyle/>
          <a:p>
            <a:pPr algn="ctr" defTabSz="950386"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15000" y="5514471"/>
            <a:ext cx="1310926" cy="19571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2" tIns="149115" rIns="186392" bIns="149115" numCol="1" spcCol="0" rtlCol="0" fromWordArt="0" anchor="t" anchorCtr="0" forceAA="0" compatLnSpc="1">
            <a:prstTxWarp prst="textNoShape">
              <a:avLst/>
            </a:prstTxWarp>
            <a:noAutofit/>
          </a:bodyPr>
          <a:lstStyle/>
          <a:p>
            <a:pPr algn="ctr" defTabSz="950386"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7370763" y="3576217"/>
            <a:ext cx="2423106" cy="196402"/>
          </a:xfrm>
          <a:prstGeom prst="rect">
            <a:avLst/>
          </a:prstGeom>
          <a:solidFill>
            <a:schemeClr val="accent2">
              <a:lumMod val="60000"/>
              <a:lumOff val="40000"/>
            </a:schemeClr>
          </a:solid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2" tIns="149115" rIns="186392" bIns="149115" numCol="1" spcCol="0" rtlCol="0" fromWordArt="0" anchor="t" anchorCtr="0" forceAA="0" compatLnSpc="1">
            <a:prstTxWarp prst="textNoShape">
              <a:avLst/>
            </a:prstTxWarp>
            <a:noAutofit/>
          </a:bodyPr>
          <a:lstStyle/>
          <a:p>
            <a:pPr algn="ctr" defTabSz="950386"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cxnSp>
        <p:nvCxnSpPr>
          <p:cNvPr id="105" name="Straight Connector 104"/>
          <p:cNvCxnSpPr/>
          <p:nvPr/>
        </p:nvCxnSpPr>
        <p:spPr>
          <a:xfrm>
            <a:off x="1260610" y="1830929"/>
            <a:ext cx="1251529" cy="754309"/>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6806399" y="4293907"/>
            <a:ext cx="569862" cy="422190"/>
          </a:xfrm>
          <a:prstGeom prst="line">
            <a:avLst/>
          </a:prstGeom>
          <a:ln w="203200" cap="rnd">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2528055" y="2588794"/>
            <a:ext cx="5701087" cy="165"/>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lstStyle/>
          <a:p>
            <a:fld id="{AFFF257A-30C5-4AFB-911B-BE4CEEA1EA82}" type="slidenum">
              <a:rPr lang="en-US" smtClean="0"/>
              <a:pPr/>
              <a:t>2</a:t>
            </a:fld>
            <a:endParaRPr lang="en-US" dirty="0"/>
          </a:p>
        </p:txBody>
      </p:sp>
      <p:sp>
        <p:nvSpPr>
          <p:cNvPr id="2" name="Title 1"/>
          <p:cNvSpPr>
            <a:spLocks noGrp="1"/>
          </p:cNvSpPr>
          <p:nvPr>
            <p:ph type="title" idx="4294967295"/>
          </p:nvPr>
        </p:nvSpPr>
        <p:spPr>
          <a:xfrm>
            <a:off x="274722" y="220709"/>
            <a:ext cx="11545724" cy="917562"/>
          </a:xfrm>
        </p:spPr>
        <p:txBody>
          <a:bodyPr>
            <a:normAutofit/>
          </a:bodyPr>
          <a:lstStyle/>
          <a:p>
            <a:r>
              <a:rPr lang="en-US" sz="3997" b="1" dirty="0">
                <a:solidFill>
                  <a:srgbClr val="FFFFFF"/>
                </a:solidFill>
              </a:rPr>
              <a:t>Platform Convergence Journey</a:t>
            </a:r>
          </a:p>
        </p:txBody>
      </p:sp>
      <p:cxnSp>
        <p:nvCxnSpPr>
          <p:cNvPr id="4" name="Straight Connector 3"/>
          <p:cNvCxnSpPr/>
          <p:nvPr/>
        </p:nvCxnSpPr>
        <p:spPr>
          <a:xfrm flipV="1">
            <a:off x="2489274" y="4721182"/>
            <a:ext cx="4290970" cy="11565"/>
          </a:xfrm>
          <a:prstGeom prst="line">
            <a:avLst/>
          </a:prstGeom>
          <a:ln w="203200" cap="rnd">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903948" y="5665488"/>
            <a:ext cx="3399310" cy="589175"/>
          </a:xfrm>
          <a:prstGeom prst="rect">
            <a:avLst/>
          </a:prstGeom>
          <a:noFill/>
        </p:spPr>
        <p:txBody>
          <a:bodyPr wrap="square" lIns="186392" tIns="149115" rIns="186392" bIns="149115" rtlCol="0">
            <a:spAutoFit/>
          </a:bodyPr>
          <a:lstStyle/>
          <a:p>
            <a:pPr defTabSz="932291">
              <a:lnSpc>
                <a:spcPct val="90000"/>
              </a:lnSpc>
              <a:spcBef>
                <a:spcPts val="612"/>
              </a:spcBef>
            </a:pPr>
            <a:r>
              <a:rPr lang="en-US" sz="2039" dirty="0">
                <a:gradFill>
                  <a:gsLst>
                    <a:gs pos="2917">
                      <a:srgbClr val="000000"/>
                    </a:gs>
                    <a:gs pos="30000">
                      <a:srgbClr val="000000"/>
                    </a:gs>
                  </a:gsLst>
                  <a:lin ang="5400000" scaled="0"/>
                </a:gradFill>
                <a:latin typeface="Segoe UI Light" panose="020B0502040204020203" pitchFamily="34" charset="0"/>
              </a:rPr>
              <a:t>Windows Phone 7.5</a:t>
            </a:r>
            <a:endParaRPr lang="en-US" sz="2447" dirty="0">
              <a:gradFill>
                <a:gsLst>
                  <a:gs pos="2917">
                    <a:srgbClr val="000000"/>
                  </a:gs>
                  <a:gs pos="30000">
                    <a:srgbClr val="000000"/>
                  </a:gs>
                </a:gsLst>
                <a:lin ang="5400000" scaled="0"/>
              </a:gradFill>
              <a:latin typeface="Segoe UI Light" panose="020B0502040204020203" pitchFamily="34" charset="0"/>
            </a:endParaRPr>
          </a:p>
        </p:txBody>
      </p:sp>
      <p:sp>
        <p:nvSpPr>
          <p:cNvPr id="49" name="TextBox 48"/>
          <p:cNvSpPr txBox="1"/>
          <p:nvPr/>
        </p:nvSpPr>
        <p:spPr>
          <a:xfrm>
            <a:off x="2318341" y="4818259"/>
            <a:ext cx="3427146" cy="589175"/>
          </a:xfrm>
          <a:prstGeom prst="rect">
            <a:avLst/>
          </a:prstGeom>
          <a:noFill/>
        </p:spPr>
        <p:txBody>
          <a:bodyPr wrap="square" lIns="186392" tIns="149115" rIns="186392" bIns="149115" rtlCol="0">
            <a:spAutoFit/>
          </a:bodyPr>
          <a:lstStyle/>
          <a:p>
            <a:pPr defTabSz="932291">
              <a:lnSpc>
                <a:spcPct val="90000"/>
              </a:lnSpc>
              <a:spcBef>
                <a:spcPts val="612"/>
              </a:spcBef>
            </a:pPr>
            <a:r>
              <a:rPr lang="en-US" sz="2039" dirty="0">
                <a:gradFill>
                  <a:gsLst>
                    <a:gs pos="2917">
                      <a:srgbClr val="000000"/>
                    </a:gs>
                    <a:gs pos="30000">
                      <a:srgbClr val="000000"/>
                    </a:gs>
                  </a:gsLst>
                  <a:lin ang="5400000" scaled="0"/>
                </a:gradFill>
                <a:latin typeface="Segoe UI Light" panose="020B0502040204020203" pitchFamily="34" charset="0"/>
              </a:rPr>
              <a:t>Windows Phone 8</a:t>
            </a:r>
            <a:endParaRPr lang="en-US" sz="2447" dirty="0">
              <a:gradFill>
                <a:gsLst>
                  <a:gs pos="2917">
                    <a:srgbClr val="000000"/>
                  </a:gs>
                  <a:gs pos="30000">
                    <a:srgbClr val="000000"/>
                  </a:gs>
                </a:gsLst>
                <a:lin ang="5400000" scaled="0"/>
              </a:gradFill>
            </a:endParaRPr>
          </a:p>
        </p:txBody>
      </p:sp>
      <p:sp>
        <p:nvSpPr>
          <p:cNvPr id="50" name="TextBox 49"/>
          <p:cNvSpPr txBox="1"/>
          <p:nvPr/>
        </p:nvSpPr>
        <p:spPr>
          <a:xfrm>
            <a:off x="7160648" y="4376170"/>
            <a:ext cx="1789872" cy="877020"/>
          </a:xfrm>
          <a:prstGeom prst="rect">
            <a:avLst/>
          </a:prstGeom>
          <a:noFill/>
        </p:spPr>
        <p:txBody>
          <a:bodyPr wrap="square" lIns="186392" tIns="149115" rIns="186392" bIns="149115" rtlCol="0">
            <a:spAutoFit/>
          </a:bodyPr>
          <a:lstStyle/>
          <a:p>
            <a:pPr defTabSz="932291">
              <a:lnSpc>
                <a:spcPct val="90000"/>
              </a:lnSpc>
              <a:spcBef>
                <a:spcPts val="612"/>
              </a:spcBef>
            </a:pPr>
            <a:r>
              <a:rPr lang="en-US" sz="2039" dirty="0">
                <a:gradFill>
                  <a:gsLst>
                    <a:gs pos="2917">
                      <a:srgbClr val="000000"/>
                    </a:gs>
                    <a:gs pos="30000">
                      <a:srgbClr val="000000"/>
                    </a:gs>
                  </a:gsLst>
                  <a:lin ang="5400000" scaled="0"/>
                </a:gradFill>
                <a:latin typeface="Segoe UI Light" panose="020B0502040204020203" pitchFamily="34" charset="0"/>
              </a:rPr>
              <a:t>Windows Phone 8.1</a:t>
            </a:r>
            <a:endParaRPr lang="en-US" sz="2447" dirty="0">
              <a:gradFill>
                <a:gsLst>
                  <a:gs pos="2917">
                    <a:srgbClr val="000000"/>
                  </a:gs>
                  <a:gs pos="30000">
                    <a:srgbClr val="000000"/>
                  </a:gs>
                </a:gsLst>
                <a:lin ang="5400000" scaled="0"/>
              </a:gradFill>
            </a:endParaRPr>
          </a:p>
        </p:txBody>
      </p:sp>
      <p:sp>
        <p:nvSpPr>
          <p:cNvPr id="51" name="TextBox 50"/>
          <p:cNvSpPr txBox="1"/>
          <p:nvPr/>
        </p:nvSpPr>
        <p:spPr>
          <a:xfrm>
            <a:off x="2610335" y="3108087"/>
            <a:ext cx="1937080" cy="589175"/>
          </a:xfrm>
          <a:prstGeom prst="rect">
            <a:avLst/>
          </a:prstGeom>
          <a:noFill/>
        </p:spPr>
        <p:txBody>
          <a:bodyPr wrap="square" lIns="186392" tIns="149115" rIns="186392" bIns="149115" rtlCol="0">
            <a:spAutoFit/>
          </a:bodyPr>
          <a:lstStyle/>
          <a:p>
            <a:pPr defTabSz="932291">
              <a:lnSpc>
                <a:spcPct val="90000"/>
              </a:lnSpc>
              <a:spcBef>
                <a:spcPts val="612"/>
              </a:spcBef>
            </a:pPr>
            <a:r>
              <a:rPr lang="en-US" sz="2039" dirty="0">
                <a:gradFill>
                  <a:gsLst>
                    <a:gs pos="2917">
                      <a:srgbClr val="000000"/>
                    </a:gs>
                    <a:gs pos="30000">
                      <a:srgbClr val="000000"/>
                    </a:gs>
                  </a:gsLst>
                  <a:lin ang="5400000" scaled="0"/>
                </a:gradFill>
                <a:latin typeface="Segoe UI Light" panose="020B0502040204020203" pitchFamily="34" charset="0"/>
              </a:rPr>
              <a:t>Windows 8</a:t>
            </a:r>
            <a:endParaRPr lang="en-US" sz="2447" dirty="0">
              <a:gradFill>
                <a:gsLst>
                  <a:gs pos="2917">
                    <a:srgbClr val="000000"/>
                  </a:gs>
                  <a:gs pos="30000">
                    <a:srgbClr val="000000"/>
                  </a:gs>
                </a:gsLst>
                <a:lin ang="5400000" scaled="0"/>
              </a:gradFill>
            </a:endParaRPr>
          </a:p>
        </p:txBody>
      </p:sp>
      <p:sp>
        <p:nvSpPr>
          <p:cNvPr id="73" name="TextBox 72"/>
          <p:cNvSpPr txBox="1"/>
          <p:nvPr/>
        </p:nvSpPr>
        <p:spPr>
          <a:xfrm>
            <a:off x="2282618" y="1930623"/>
            <a:ext cx="1789872" cy="589175"/>
          </a:xfrm>
          <a:prstGeom prst="rect">
            <a:avLst/>
          </a:prstGeom>
          <a:noFill/>
        </p:spPr>
        <p:txBody>
          <a:bodyPr wrap="square" lIns="186392" tIns="149115" rIns="186392" bIns="149115" rtlCol="0">
            <a:spAutoFit/>
          </a:bodyPr>
          <a:lstStyle/>
          <a:p>
            <a:pPr defTabSz="932291">
              <a:lnSpc>
                <a:spcPct val="90000"/>
              </a:lnSpc>
              <a:spcBef>
                <a:spcPts val="612"/>
              </a:spcBef>
            </a:pPr>
            <a:r>
              <a:rPr lang="en-US" sz="2039" dirty="0">
                <a:gradFill>
                  <a:gsLst>
                    <a:gs pos="2917">
                      <a:srgbClr val="000000"/>
                    </a:gs>
                    <a:gs pos="30000">
                      <a:srgbClr val="000000"/>
                    </a:gs>
                  </a:gsLst>
                  <a:lin ang="5400000" scaled="0"/>
                </a:gradFill>
                <a:latin typeface="Segoe UI Light" panose="020B0502040204020203" pitchFamily="34" charset="0"/>
              </a:rPr>
              <a:t>Xbox One</a:t>
            </a:r>
            <a:endParaRPr lang="en-US" sz="2447" dirty="0">
              <a:gradFill>
                <a:gsLst>
                  <a:gs pos="2917">
                    <a:srgbClr val="000000"/>
                  </a:gs>
                  <a:gs pos="30000">
                    <a:srgbClr val="000000"/>
                  </a:gs>
                </a:gsLst>
                <a:lin ang="5400000" scaled="0"/>
              </a:gradFill>
            </a:endParaRPr>
          </a:p>
        </p:txBody>
      </p:sp>
      <p:sp>
        <p:nvSpPr>
          <p:cNvPr id="81" name="TextBox 80"/>
          <p:cNvSpPr txBox="1"/>
          <p:nvPr/>
        </p:nvSpPr>
        <p:spPr>
          <a:xfrm>
            <a:off x="7942904" y="5678141"/>
            <a:ext cx="3437638" cy="589175"/>
          </a:xfrm>
          <a:prstGeom prst="rect">
            <a:avLst/>
          </a:prstGeom>
          <a:noFill/>
        </p:spPr>
        <p:txBody>
          <a:bodyPr wrap="square" lIns="186392" tIns="149115" rIns="186392" bIns="149115" rtlCol="0">
            <a:spAutoFit/>
          </a:bodyPr>
          <a:lstStyle/>
          <a:p>
            <a:pPr defTabSz="932291">
              <a:lnSpc>
                <a:spcPct val="90000"/>
              </a:lnSpc>
              <a:spcBef>
                <a:spcPts val="612"/>
              </a:spcBef>
            </a:pPr>
            <a:r>
              <a:rPr lang="en-US" sz="2039" dirty="0">
                <a:gradFill>
                  <a:gsLst>
                    <a:gs pos="2917">
                      <a:srgbClr val="000000"/>
                    </a:gs>
                    <a:gs pos="30000">
                      <a:srgbClr val="000000"/>
                    </a:gs>
                  </a:gsLst>
                  <a:lin ang="5400000" scaled="0"/>
                </a:gradFill>
                <a:latin typeface="Segoe UI Light" panose="020B0502040204020203" pitchFamily="34" charset="0"/>
              </a:rPr>
              <a:t>Windows on Devices</a:t>
            </a:r>
            <a:endParaRPr lang="en-US" sz="2447" dirty="0">
              <a:gradFill>
                <a:gsLst>
                  <a:gs pos="2917">
                    <a:srgbClr val="000000"/>
                  </a:gs>
                  <a:gs pos="30000">
                    <a:srgbClr val="000000"/>
                  </a:gs>
                </a:gsLst>
                <a:lin ang="5400000" scaled="0"/>
              </a:gradFill>
            </a:endParaRPr>
          </a:p>
        </p:txBody>
      </p:sp>
      <p:sp>
        <p:nvSpPr>
          <p:cNvPr id="108" name="TextBox 107"/>
          <p:cNvSpPr txBox="1"/>
          <p:nvPr/>
        </p:nvSpPr>
        <p:spPr>
          <a:xfrm>
            <a:off x="1115482" y="1227074"/>
            <a:ext cx="1789872" cy="589175"/>
          </a:xfrm>
          <a:prstGeom prst="rect">
            <a:avLst/>
          </a:prstGeom>
          <a:noFill/>
        </p:spPr>
        <p:txBody>
          <a:bodyPr wrap="square" lIns="186392" tIns="149115" rIns="186392" bIns="149115" rtlCol="0">
            <a:spAutoFit/>
          </a:bodyPr>
          <a:lstStyle/>
          <a:p>
            <a:pPr defTabSz="932291">
              <a:lnSpc>
                <a:spcPct val="90000"/>
              </a:lnSpc>
              <a:spcBef>
                <a:spcPts val="612"/>
              </a:spcBef>
            </a:pPr>
            <a:r>
              <a:rPr lang="en-US" sz="2039" dirty="0">
                <a:gradFill>
                  <a:gsLst>
                    <a:gs pos="2917">
                      <a:srgbClr val="000000"/>
                    </a:gs>
                    <a:gs pos="30000">
                      <a:srgbClr val="000000"/>
                    </a:gs>
                  </a:gsLst>
                  <a:lin ang="5400000" scaled="0"/>
                </a:gradFill>
                <a:latin typeface="Segoe UI Light" panose="020B0502040204020203" pitchFamily="34" charset="0"/>
              </a:rPr>
              <a:t>Xbox 360</a:t>
            </a:r>
            <a:endParaRPr lang="en-US" sz="2447" dirty="0">
              <a:gradFill>
                <a:gsLst>
                  <a:gs pos="2917">
                    <a:srgbClr val="000000"/>
                  </a:gs>
                  <a:gs pos="30000">
                    <a:srgbClr val="000000"/>
                  </a:gs>
                </a:gsLst>
                <a:lin ang="5400000" scaled="0"/>
              </a:gradFill>
              <a:latin typeface="Segoe UI Light" panose="020B0502040204020203" pitchFamily="34" charset="0"/>
            </a:endParaRPr>
          </a:p>
        </p:txBody>
      </p:sp>
      <p:sp>
        <p:nvSpPr>
          <p:cNvPr id="37" name="Oval 36"/>
          <p:cNvSpPr/>
          <p:nvPr/>
        </p:nvSpPr>
        <p:spPr>
          <a:xfrm>
            <a:off x="1115483" y="1692332"/>
            <a:ext cx="310730" cy="31073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291"/>
            <a:endParaRPr lang="en-US" sz="2447" dirty="0">
              <a:solidFill>
                <a:srgbClr val="FFFFFF"/>
              </a:solidFill>
            </a:endParaRPr>
          </a:p>
        </p:txBody>
      </p:sp>
      <p:cxnSp>
        <p:nvCxnSpPr>
          <p:cNvPr id="42" name="Straight Connector 41"/>
          <p:cNvCxnSpPr>
            <a:endCxn id="21" idx="1"/>
          </p:cNvCxnSpPr>
          <p:nvPr/>
        </p:nvCxnSpPr>
        <p:spPr>
          <a:xfrm>
            <a:off x="8229143" y="2595009"/>
            <a:ext cx="1303572" cy="904381"/>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9532713" y="3402594"/>
            <a:ext cx="2899500" cy="193590"/>
          </a:xfrm>
          <a:prstGeom prst="rect">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2" tIns="149115" rIns="186392" bIns="149115" numCol="1" spcCol="0" rtlCol="0" fromWordArt="0" anchor="t" anchorCtr="0" forceAA="0" compatLnSpc="1">
            <a:prstTxWarp prst="textNoShape">
              <a:avLst/>
            </a:prstTxWarp>
            <a:noAutofit/>
          </a:bodyPr>
          <a:lstStyle/>
          <a:p>
            <a:pPr algn="ctr" defTabSz="950386"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9532712" y="3782963"/>
            <a:ext cx="2899501" cy="195713"/>
          </a:xfrm>
          <a:prstGeom prst="rect">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2" tIns="149115" rIns="186392" bIns="149115" numCol="1" spcCol="0" rtlCol="0" fromWordArt="0" anchor="t" anchorCtr="0" forceAA="0" compatLnSpc="1">
            <a:prstTxWarp prst="textNoShape">
              <a:avLst/>
            </a:prstTxWarp>
            <a:noAutofit/>
          </a:bodyPr>
          <a:lstStyle/>
          <a:p>
            <a:pPr algn="ctr" defTabSz="950386"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9798662" y="3978917"/>
            <a:ext cx="2633552" cy="195713"/>
          </a:xfrm>
          <a:prstGeom prst="rect">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2" tIns="149115" rIns="186392" bIns="149115" numCol="1" spcCol="0" rtlCol="0" fromWordArt="0" anchor="t" anchorCtr="0" forceAA="0" compatLnSpc="1">
            <a:prstTxWarp prst="textNoShape">
              <a:avLst/>
            </a:prstTxWarp>
            <a:noAutofit/>
          </a:bodyPr>
          <a:lstStyle/>
          <a:p>
            <a:pPr algn="ctr" defTabSz="950386"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p:cNvCxnSpPr>
            <a:endCxn id="54" idx="1"/>
          </p:cNvCxnSpPr>
          <p:nvPr/>
        </p:nvCxnSpPr>
        <p:spPr>
          <a:xfrm flipV="1">
            <a:off x="8661696" y="3880819"/>
            <a:ext cx="871016" cy="408899"/>
          </a:xfrm>
          <a:prstGeom prst="line">
            <a:avLst/>
          </a:prstGeom>
          <a:ln w="203200" cap="rnd">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7370761" y="4289720"/>
            <a:ext cx="1290934" cy="3489"/>
          </a:xfrm>
          <a:prstGeom prst="line">
            <a:avLst/>
          </a:prstGeom>
          <a:ln w="203200" cap="rnd">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1316070" y="4743143"/>
            <a:ext cx="1173202" cy="869183"/>
          </a:xfrm>
          <a:prstGeom prst="line">
            <a:avLst/>
          </a:prstGeom>
          <a:ln w="203200" cap="rnd">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1115483" y="5473917"/>
            <a:ext cx="310730" cy="31073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291"/>
            <a:endParaRPr lang="en-US" sz="2447" dirty="0">
              <a:solidFill>
                <a:srgbClr val="FFFFFF"/>
              </a:solidFill>
            </a:endParaRPr>
          </a:p>
        </p:txBody>
      </p:sp>
      <p:sp>
        <p:nvSpPr>
          <p:cNvPr id="9" name="Rounded Rectangle 8"/>
          <p:cNvSpPr/>
          <p:nvPr/>
        </p:nvSpPr>
        <p:spPr bwMode="auto">
          <a:xfrm>
            <a:off x="2400268" y="2394335"/>
            <a:ext cx="357597" cy="2547051"/>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2" tIns="149115" rIns="186392" bIns="149115" numCol="1" spcCol="0" rtlCol="0" fromWordArt="0" anchor="t" anchorCtr="0" forceAA="0" compatLnSpc="1">
            <a:prstTxWarp prst="textNoShape">
              <a:avLst/>
            </a:prstTxWarp>
            <a:noAutofit/>
          </a:bodyPr>
          <a:lstStyle/>
          <a:p>
            <a:pPr algn="ctr" defTabSz="950386"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p:cNvSpPr/>
          <p:nvPr/>
        </p:nvSpPr>
        <p:spPr>
          <a:xfrm>
            <a:off x="2445947" y="2461153"/>
            <a:ext cx="266240" cy="266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291"/>
            <a:endParaRPr lang="en-US" sz="2447" dirty="0">
              <a:solidFill>
                <a:srgbClr val="FFFFFF"/>
              </a:solidFill>
            </a:endParaRPr>
          </a:p>
        </p:txBody>
      </p:sp>
      <p:sp>
        <p:nvSpPr>
          <p:cNvPr id="64" name="Oval 63"/>
          <p:cNvSpPr/>
          <p:nvPr/>
        </p:nvSpPr>
        <p:spPr>
          <a:xfrm>
            <a:off x="2445947" y="3559698"/>
            <a:ext cx="266240" cy="266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291"/>
            <a:endParaRPr lang="en-US" sz="2447" dirty="0">
              <a:solidFill>
                <a:srgbClr val="FFFFFF"/>
              </a:solidFill>
            </a:endParaRPr>
          </a:p>
        </p:txBody>
      </p:sp>
      <p:sp>
        <p:nvSpPr>
          <p:cNvPr id="65" name="Oval 64"/>
          <p:cNvSpPr/>
          <p:nvPr/>
        </p:nvSpPr>
        <p:spPr>
          <a:xfrm>
            <a:off x="2445160" y="4593845"/>
            <a:ext cx="266240" cy="266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291"/>
            <a:endParaRPr lang="en-US" sz="2447" dirty="0">
              <a:solidFill>
                <a:srgbClr val="FFFFFF"/>
              </a:solidFill>
            </a:endParaRPr>
          </a:p>
        </p:txBody>
      </p:sp>
      <p:sp>
        <p:nvSpPr>
          <p:cNvPr id="67" name="Rounded Rectangle 66"/>
          <p:cNvSpPr/>
          <p:nvPr/>
        </p:nvSpPr>
        <p:spPr bwMode="auto">
          <a:xfrm>
            <a:off x="7223616" y="3513309"/>
            <a:ext cx="357597" cy="97609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2" tIns="149115" rIns="186392" bIns="149115" numCol="1" spcCol="0" rtlCol="0" fromWordArt="0" anchor="t" anchorCtr="0" forceAA="0" compatLnSpc="1">
            <a:prstTxWarp prst="textNoShape">
              <a:avLst/>
            </a:prstTxWarp>
            <a:noAutofit/>
          </a:bodyPr>
          <a:lstStyle/>
          <a:p>
            <a:pPr algn="ctr" defTabSz="950386"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p:cNvSpPr/>
          <p:nvPr/>
        </p:nvSpPr>
        <p:spPr>
          <a:xfrm>
            <a:off x="7269295" y="3559698"/>
            <a:ext cx="266240" cy="266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291"/>
            <a:endParaRPr lang="en-US" sz="2447" dirty="0">
              <a:solidFill>
                <a:srgbClr val="FFFFFF"/>
              </a:solidFill>
            </a:endParaRPr>
          </a:p>
        </p:txBody>
      </p:sp>
      <p:sp>
        <p:nvSpPr>
          <p:cNvPr id="70" name="Oval 69"/>
          <p:cNvSpPr/>
          <p:nvPr/>
        </p:nvSpPr>
        <p:spPr>
          <a:xfrm>
            <a:off x="7268506" y="4172586"/>
            <a:ext cx="266240" cy="2662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291"/>
            <a:endParaRPr lang="en-US" sz="2447" dirty="0">
              <a:solidFill>
                <a:srgbClr val="FFFFFF"/>
              </a:solidFill>
            </a:endParaRPr>
          </a:p>
        </p:txBody>
      </p:sp>
      <p:sp>
        <p:nvSpPr>
          <p:cNvPr id="52" name="TextBox 51"/>
          <p:cNvSpPr txBox="1"/>
          <p:nvPr/>
        </p:nvSpPr>
        <p:spPr>
          <a:xfrm>
            <a:off x="6989329" y="3063685"/>
            <a:ext cx="2224006" cy="589175"/>
          </a:xfrm>
          <a:prstGeom prst="rect">
            <a:avLst/>
          </a:prstGeom>
          <a:noFill/>
        </p:spPr>
        <p:txBody>
          <a:bodyPr wrap="square" lIns="186392" tIns="149115" rIns="186392" bIns="149115" rtlCol="0">
            <a:spAutoFit/>
          </a:bodyPr>
          <a:lstStyle/>
          <a:p>
            <a:pPr defTabSz="932291">
              <a:lnSpc>
                <a:spcPct val="90000"/>
              </a:lnSpc>
              <a:spcBef>
                <a:spcPts val="612"/>
              </a:spcBef>
            </a:pPr>
            <a:r>
              <a:rPr lang="en-US" sz="2039" dirty="0">
                <a:gradFill>
                  <a:gsLst>
                    <a:gs pos="2917">
                      <a:srgbClr val="000000"/>
                    </a:gs>
                    <a:gs pos="30000">
                      <a:srgbClr val="000000"/>
                    </a:gs>
                  </a:gsLst>
                  <a:lin ang="5400000" scaled="0"/>
                </a:gradFill>
                <a:latin typeface="Segoe UI Light" panose="020B0502040204020203" pitchFamily="34" charset="0"/>
              </a:rPr>
              <a:t>Windows 8.1</a:t>
            </a:r>
            <a:endParaRPr lang="en-US" sz="2447" dirty="0">
              <a:gradFill>
                <a:gsLst>
                  <a:gs pos="2917">
                    <a:srgbClr val="000000"/>
                  </a:gs>
                  <a:gs pos="30000">
                    <a:srgbClr val="000000"/>
                  </a:gs>
                </a:gsLst>
                <a:lin ang="5400000" scaled="0"/>
              </a:gradFill>
            </a:endParaRPr>
          </a:p>
        </p:txBody>
      </p:sp>
      <p:cxnSp>
        <p:nvCxnSpPr>
          <p:cNvPr id="71" name="Straight Connector 70"/>
          <p:cNvCxnSpPr/>
          <p:nvPr/>
        </p:nvCxnSpPr>
        <p:spPr>
          <a:xfrm flipV="1">
            <a:off x="7798823" y="4072159"/>
            <a:ext cx="2230777" cy="1867737"/>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30"/>
          <p:cNvGrpSpPr/>
          <p:nvPr/>
        </p:nvGrpSpPr>
        <p:grpSpPr>
          <a:xfrm>
            <a:off x="8861725" y="2964884"/>
            <a:ext cx="2128211" cy="1842739"/>
            <a:chOff x="9983396" y="3917289"/>
            <a:chExt cx="2702585" cy="2340067"/>
          </a:xfrm>
        </p:grpSpPr>
        <p:grpSp>
          <p:nvGrpSpPr>
            <p:cNvPr id="17" name="Group 31"/>
            <p:cNvGrpSpPr/>
            <p:nvPr/>
          </p:nvGrpSpPr>
          <p:grpSpPr>
            <a:xfrm>
              <a:off x="9983396" y="3917289"/>
              <a:ext cx="2702585" cy="2340067"/>
              <a:chOff x="7084195" y="1381850"/>
              <a:chExt cx="2026939" cy="1755050"/>
            </a:xfrm>
          </p:grpSpPr>
          <p:sp>
            <p:nvSpPr>
              <p:cNvPr id="19"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91"/>
                <a:endParaRPr lang="en-US" sz="2447" dirty="0">
                  <a:solidFill>
                    <a:srgbClr val="FFFFFF"/>
                  </a:solidFill>
                </a:endParaRPr>
              </a:p>
            </p:txBody>
          </p:sp>
          <p:sp>
            <p:nvSpPr>
              <p:cNvPr id="20" name="TextBox 35"/>
              <p:cNvSpPr txBox="1"/>
              <p:nvPr/>
            </p:nvSpPr>
            <p:spPr>
              <a:xfrm>
                <a:off x="7084195" y="2488390"/>
                <a:ext cx="2026939" cy="274365"/>
              </a:xfrm>
              <a:prstGeom prst="rect">
                <a:avLst/>
              </a:prstGeom>
              <a:noFill/>
            </p:spPr>
            <p:txBody>
              <a:bodyPr wrap="square" lIns="0" tIns="0" rIns="0" bIns="0" rtlCol="0">
                <a:spAutoFit/>
              </a:bodyPr>
              <a:lstStyle/>
              <a:p>
                <a:pPr algn="ctr" defTabSz="932291">
                  <a:lnSpc>
                    <a:spcPct val="90000"/>
                  </a:lnSpc>
                </a:pPr>
                <a:r>
                  <a:rPr lang="en-US" sz="2039" dirty="0">
                    <a:solidFill>
                      <a:srgbClr val="505050"/>
                    </a:solidFill>
                    <a:latin typeface="Segoe UI Semibold" panose="020B0702040204020203" pitchFamily="34" charset="0"/>
                    <a:cs typeface="Segoe UI Semibold" panose="020B0702040204020203" pitchFamily="34" charset="0"/>
                  </a:rPr>
                  <a:t>Windows 10</a:t>
                </a:r>
              </a:p>
            </p:txBody>
          </p:sp>
        </p:grpSp>
        <p:pic>
          <p:nvPicPr>
            <p:cNvPr id="18"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833369" y="4342813"/>
              <a:ext cx="922397" cy="873419"/>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Oval 74"/>
          <p:cNvSpPr/>
          <p:nvPr/>
        </p:nvSpPr>
        <p:spPr>
          <a:xfrm>
            <a:off x="7676104" y="5778510"/>
            <a:ext cx="310730" cy="31073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291"/>
            <a:endParaRPr lang="en-US" sz="2447" dirty="0">
              <a:solidFill>
                <a:srgbClr val="FFFFFF"/>
              </a:solidFill>
            </a:endParaRPr>
          </a:p>
        </p:txBody>
      </p:sp>
      <p:sp>
        <p:nvSpPr>
          <p:cNvPr id="90" name="Line Callout 1 (Accent Bar) 89"/>
          <p:cNvSpPr/>
          <p:nvPr/>
        </p:nvSpPr>
        <p:spPr bwMode="auto">
          <a:xfrm>
            <a:off x="494336" y="2594270"/>
            <a:ext cx="1432047" cy="570166"/>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0386" fontAlgn="base">
              <a:lnSpc>
                <a:spcPct val="90000"/>
              </a:lnSpc>
              <a:spcBef>
                <a:spcPct val="0"/>
              </a:spcBef>
              <a:spcAft>
                <a:spcPct val="0"/>
              </a:spcAft>
            </a:pPr>
            <a:r>
              <a:rPr lang="en-US" sz="1428" dirty="0">
                <a:solidFill>
                  <a:srgbClr val="FFFFFF">
                    <a:lumMod val="50000"/>
                  </a:srgbClr>
                </a:solidFill>
                <a:ea typeface="Segoe UI" pitchFamily="34" charset="0"/>
                <a:cs typeface="Segoe UI" pitchFamily="34" charset="0"/>
              </a:rPr>
              <a:t>Converged</a:t>
            </a:r>
          </a:p>
          <a:p>
            <a:pPr algn="r" defTabSz="950386" fontAlgn="base">
              <a:lnSpc>
                <a:spcPct val="90000"/>
              </a:lnSpc>
              <a:spcBef>
                <a:spcPct val="0"/>
              </a:spcBef>
              <a:spcAft>
                <a:spcPct val="0"/>
              </a:spcAft>
            </a:pPr>
            <a:r>
              <a:rPr lang="en-US" sz="1428" dirty="0">
                <a:solidFill>
                  <a:srgbClr val="FFFFFF">
                    <a:lumMod val="50000"/>
                  </a:srgbClr>
                </a:solidFill>
                <a:ea typeface="Segoe UI" pitchFamily="34" charset="0"/>
                <a:cs typeface="Segoe UI" pitchFamily="34" charset="0"/>
              </a:rPr>
              <a:t>Operating System kernel</a:t>
            </a:r>
          </a:p>
        </p:txBody>
      </p:sp>
      <p:sp>
        <p:nvSpPr>
          <p:cNvPr id="102" name="Line Callout 1 (Accent Bar) 101"/>
          <p:cNvSpPr/>
          <p:nvPr/>
        </p:nvSpPr>
        <p:spPr bwMode="auto">
          <a:xfrm>
            <a:off x="5267783" y="3886253"/>
            <a:ext cx="1432047" cy="437520"/>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0386" fontAlgn="base">
              <a:lnSpc>
                <a:spcPct val="90000"/>
              </a:lnSpc>
              <a:spcBef>
                <a:spcPct val="0"/>
              </a:spcBef>
              <a:spcAft>
                <a:spcPct val="0"/>
              </a:spcAft>
            </a:pPr>
            <a:r>
              <a:rPr lang="en-US" sz="1428" dirty="0">
                <a:solidFill>
                  <a:srgbClr val="FFFFFF">
                    <a:lumMod val="50000"/>
                  </a:srgbClr>
                </a:solidFill>
                <a:ea typeface="Segoe UI" pitchFamily="34" charset="0"/>
                <a:cs typeface="Segoe UI" pitchFamily="34" charset="0"/>
              </a:rPr>
              <a:t>Converged</a:t>
            </a:r>
          </a:p>
          <a:p>
            <a:pPr algn="r" defTabSz="950386" fontAlgn="base">
              <a:lnSpc>
                <a:spcPct val="90000"/>
              </a:lnSpc>
              <a:spcBef>
                <a:spcPct val="0"/>
              </a:spcBef>
              <a:spcAft>
                <a:spcPct val="0"/>
              </a:spcAft>
            </a:pPr>
            <a:r>
              <a:rPr lang="en-US" sz="1428" dirty="0">
                <a:solidFill>
                  <a:srgbClr val="FFFFFF">
                    <a:lumMod val="50000"/>
                  </a:srgbClr>
                </a:solidFill>
                <a:ea typeface="Segoe UI" pitchFamily="34" charset="0"/>
                <a:cs typeface="Segoe UI" pitchFamily="34" charset="0"/>
              </a:rPr>
              <a:t>app model</a:t>
            </a:r>
          </a:p>
        </p:txBody>
      </p:sp>
      <p:sp>
        <p:nvSpPr>
          <p:cNvPr id="48" name="Rectangle 47"/>
          <p:cNvSpPr/>
          <p:nvPr/>
        </p:nvSpPr>
        <p:spPr bwMode="auto">
          <a:xfrm>
            <a:off x="3383" y="6832801"/>
            <a:ext cx="12424839" cy="159822"/>
          </a:xfrm>
          <a:prstGeom prst="rect">
            <a:avLst/>
          </a:prstGeom>
          <a:solidFill>
            <a:srgbClr val="021F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3" rIns="182755" bIns="146203" numCol="1" spcCol="0" rtlCol="0" fromWordArt="0" anchor="t" anchorCtr="0" forceAA="0" compatLnSpc="1">
            <a:prstTxWarp prst="textNoShape">
              <a:avLst/>
            </a:prstTxWarp>
            <a:noAutofit/>
          </a:bodyPr>
          <a:lstStyle/>
          <a:p>
            <a:pPr algn="ctr" defTabSz="931841"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019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500"/>
                                        <p:tgtEl>
                                          <p:spTgt spid="7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par>
                                <p:cTn id="36" presetID="10" presetClass="entr" presetSubtype="0"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500"/>
                                        <p:tgtEl>
                                          <p:spTgt spid="6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fade">
                                      <p:cBhvr>
                                        <p:cTn id="56" dur="500"/>
                                        <p:tgtEl>
                                          <p:spTgt spid="65"/>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par>
                                <p:cTn id="61" presetID="10" presetClass="entr" presetSubtype="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par>
                                <p:cTn id="64" presetID="10" presetClass="entr" presetSubtype="0" fill="hold" nodeType="withEffect">
                                  <p:stCondLst>
                                    <p:cond delay="0"/>
                                  </p:stCondLst>
                                  <p:childTnLst>
                                    <p:set>
                                      <p:cBhvr>
                                        <p:cTn id="65" dur="1" fill="hold">
                                          <p:stCondLst>
                                            <p:cond delay="0"/>
                                          </p:stCondLst>
                                        </p:cTn>
                                        <p:tgtEl>
                                          <p:spTgt spid="91"/>
                                        </p:tgtEl>
                                        <p:attrNameLst>
                                          <p:attrName>style.visibility</p:attrName>
                                        </p:attrNameLst>
                                      </p:cBhvr>
                                      <p:to>
                                        <p:strVal val="visible"/>
                                      </p:to>
                                    </p:set>
                                    <p:animEffect transition="in" filter="fade">
                                      <p:cBhvr>
                                        <p:cTn id="66" dur="500"/>
                                        <p:tgtEl>
                                          <p:spTgt spid="9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fade">
                                      <p:cBhvr>
                                        <p:cTn id="69" dur="500"/>
                                        <p:tgtEl>
                                          <p:spTgt spid="5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500"/>
                                        <p:tgtEl>
                                          <p:spTgt spid="5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8"/>
                                        </p:tgtEl>
                                        <p:attrNameLst>
                                          <p:attrName>style.visibility</p:attrName>
                                        </p:attrNameLst>
                                      </p:cBhvr>
                                      <p:to>
                                        <p:strVal val="visible"/>
                                      </p:to>
                                    </p:set>
                                    <p:animEffect transition="in" filter="fade">
                                      <p:cBhvr>
                                        <p:cTn id="75" dur="500"/>
                                        <p:tgtEl>
                                          <p:spTgt spid="6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0"/>
                                        </p:tgtEl>
                                        <p:attrNameLst>
                                          <p:attrName>style.visibility</p:attrName>
                                        </p:attrNameLst>
                                      </p:cBhvr>
                                      <p:to>
                                        <p:strVal val="visible"/>
                                      </p:to>
                                    </p:set>
                                    <p:animEffect transition="in" filter="fade">
                                      <p:cBhvr>
                                        <p:cTn id="78" dur="500"/>
                                        <p:tgtEl>
                                          <p:spTgt spid="7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7"/>
                                        </p:tgtEl>
                                        <p:attrNameLst>
                                          <p:attrName>style.visibility</p:attrName>
                                        </p:attrNameLst>
                                      </p:cBhvr>
                                      <p:to>
                                        <p:strVal val="visible"/>
                                      </p:to>
                                    </p:set>
                                    <p:animEffect transition="in" filter="fade">
                                      <p:cBhvr>
                                        <p:cTn id="81" dur="500"/>
                                        <p:tgtEl>
                                          <p:spTgt spid="6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2"/>
                                        </p:tgtEl>
                                        <p:attrNameLst>
                                          <p:attrName>style.visibility</p:attrName>
                                        </p:attrNameLst>
                                      </p:cBhvr>
                                      <p:to>
                                        <p:strVal val="visible"/>
                                      </p:to>
                                    </p:set>
                                    <p:animEffect transition="in" filter="fade">
                                      <p:cBhvr>
                                        <p:cTn id="84" dur="500"/>
                                        <p:tgtEl>
                                          <p:spTgt spid="102"/>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par>
                                <p:cTn id="95" presetID="10" presetClass="entr" presetSubtype="0" fill="hold"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in" filter="fade">
                                      <p:cBhvr>
                                        <p:cTn id="97" dur="500"/>
                                        <p:tgtEl>
                                          <p:spTgt spid="57"/>
                                        </p:tgtEl>
                                      </p:cBhvr>
                                    </p:animEffect>
                                  </p:childTnLst>
                                </p:cTn>
                              </p:par>
                              <p:par>
                                <p:cTn id="98" presetID="10" presetClass="entr" presetSubtype="0" fill="hold" nodeType="with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500"/>
                                        <p:tgtEl>
                                          <p:spTgt spid="16"/>
                                        </p:tgtEl>
                                      </p:cBhvr>
                                    </p:animEffect>
                                  </p:childTnLst>
                                </p:cTn>
                              </p:par>
                              <p:par>
                                <p:cTn id="101" presetID="10" presetClass="entr" presetSubtype="0" fill="hold" nodeType="with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fade">
                                      <p:cBhvr>
                                        <p:cTn id="103" dur="500"/>
                                        <p:tgtEl>
                                          <p:spTgt spid="5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1"/>
                                        </p:tgtEl>
                                        <p:attrNameLst>
                                          <p:attrName>style.visibility</p:attrName>
                                        </p:attrNameLst>
                                      </p:cBhvr>
                                      <p:to>
                                        <p:strVal val="visible"/>
                                      </p:to>
                                    </p:set>
                                    <p:animEffect transition="in" filter="fade">
                                      <p:cBhvr>
                                        <p:cTn id="106" dur="500"/>
                                        <p:tgtEl>
                                          <p:spTgt spid="8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animEffect transition="in" filter="fade">
                                      <p:cBhvr>
                                        <p:cTn id="109" dur="500"/>
                                        <p:tgtEl>
                                          <p:spTgt spid="75"/>
                                        </p:tgtEl>
                                      </p:cBhvr>
                                    </p:animEffect>
                                  </p:childTnLst>
                                </p:cTn>
                              </p:par>
                              <p:par>
                                <p:cTn id="110" presetID="10" presetClass="entr" presetSubtype="0" fill="hold" nodeType="withEffect">
                                  <p:stCondLst>
                                    <p:cond delay="0"/>
                                  </p:stCondLst>
                                  <p:childTnLst>
                                    <p:set>
                                      <p:cBhvr>
                                        <p:cTn id="111" dur="1" fill="hold">
                                          <p:stCondLst>
                                            <p:cond delay="0"/>
                                          </p:stCondLst>
                                        </p:cTn>
                                        <p:tgtEl>
                                          <p:spTgt spid="71"/>
                                        </p:tgtEl>
                                        <p:attrNameLst>
                                          <p:attrName>style.visibility</p:attrName>
                                        </p:attrNameLst>
                                      </p:cBhvr>
                                      <p:to>
                                        <p:strVal val="visible"/>
                                      </p:to>
                                    </p:set>
                                    <p:animEffect transition="in" filter="fade">
                                      <p:cBhvr>
                                        <p:cTn id="112" dur="500"/>
                                        <p:tgtEl>
                                          <p:spTgt spid="71"/>
                                        </p:tgtEl>
                                      </p:cBhvr>
                                    </p:animEffect>
                                  </p:childTnLst>
                                </p:cTn>
                              </p:par>
                            </p:childTnLst>
                          </p:cTn>
                        </p:par>
                        <p:par>
                          <p:cTn id="113" fill="hold">
                            <p:stCondLst>
                              <p:cond delay="2000"/>
                            </p:stCondLst>
                            <p:childTnLst>
                              <p:par>
                                <p:cTn id="114" presetID="10" presetClass="entr" presetSubtype="0" fill="hold" grpId="0" nodeType="afterEffect">
                                  <p:stCondLst>
                                    <p:cond delay="0"/>
                                  </p:stCondLst>
                                  <p:childTnLst>
                                    <p:set>
                                      <p:cBhvr>
                                        <p:cTn id="115" dur="1" fill="hold">
                                          <p:stCondLst>
                                            <p:cond delay="0"/>
                                          </p:stCondLst>
                                        </p:cTn>
                                        <p:tgtEl>
                                          <p:spTgt spid="55"/>
                                        </p:tgtEl>
                                        <p:attrNameLst>
                                          <p:attrName>style.visibility</p:attrName>
                                        </p:attrNameLst>
                                      </p:cBhvr>
                                      <p:to>
                                        <p:strVal val="visible"/>
                                      </p:to>
                                    </p:set>
                                    <p:animEffect transition="in" filter="fade">
                                      <p:cBhvr>
                                        <p:cTn id="116" dur="500"/>
                                        <p:tgtEl>
                                          <p:spTgt spid="5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4"/>
                                        </p:tgtEl>
                                        <p:attrNameLst>
                                          <p:attrName>style.visibility</p:attrName>
                                        </p:attrNameLst>
                                      </p:cBhvr>
                                      <p:to>
                                        <p:strVal val="visible"/>
                                      </p:to>
                                    </p:set>
                                    <p:animEffect transition="in" filter="fade">
                                      <p:cBhvr>
                                        <p:cTn id="119" dur="500"/>
                                        <p:tgtEl>
                                          <p:spTgt spid="54"/>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1"/>
                                        </p:tgtEl>
                                        <p:attrNameLst>
                                          <p:attrName>style.visibility</p:attrName>
                                        </p:attrNameLst>
                                      </p:cBhvr>
                                      <p:to>
                                        <p:strVal val="visible"/>
                                      </p:to>
                                    </p:set>
                                    <p:animEffect transition="in" filter="fade">
                                      <p:cBhvr>
                                        <p:cTn id="122" dur="500"/>
                                        <p:tgtEl>
                                          <p:spTgt spid="2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5"/>
                                        </p:tgtEl>
                                        <p:attrNameLst>
                                          <p:attrName>style.visibility</p:attrName>
                                        </p:attrNameLst>
                                      </p:cBhvr>
                                      <p:to>
                                        <p:strVal val="visible"/>
                                      </p:to>
                                    </p:set>
                                    <p:animEffect transition="in" filter="fade">
                                      <p:cBhvr>
                                        <p:cTn id="12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P spid="43" grpId="0" animBg="1"/>
      <p:bldP spid="62" grpId="0" animBg="1"/>
      <p:bldP spid="61" grpId="0" animBg="1"/>
      <p:bldP spid="53" grpId="0" animBg="1"/>
      <p:bldP spid="47" grpId="0"/>
      <p:bldP spid="49" grpId="0"/>
      <p:bldP spid="50" grpId="0"/>
      <p:bldP spid="51" grpId="0"/>
      <p:bldP spid="73" grpId="0"/>
      <p:bldP spid="81" grpId="0"/>
      <p:bldP spid="108" grpId="0"/>
      <p:bldP spid="37" grpId="0" animBg="1"/>
      <p:bldP spid="21" grpId="0" animBg="1"/>
      <p:bldP spid="54" grpId="0" animBg="1"/>
      <p:bldP spid="55" grpId="0" animBg="1"/>
      <p:bldP spid="59" grpId="0" animBg="1"/>
      <p:bldP spid="9" grpId="0" animBg="1"/>
      <p:bldP spid="63" grpId="0" animBg="1"/>
      <p:bldP spid="64" grpId="0" animBg="1"/>
      <p:bldP spid="65" grpId="0" animBg="1"/>
      <p:bldP spid="67" grpId="0" animBg="1"/>
      <p:bldP spid="68" grpId="0" animBg="1"/>
      <p:bldP spid="70" grpId="0" animBg="1"/>
      <p:bldP spid="52" grpId="0"/>
      <p:bldP spid="75" grpId="0" animBg="1"/>
      <p:bldP spid="90" grpId="0" animBg="1"/>
      <p:bldP spid="102"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 </a:t>
            </a:r>
          </a:p>
        </p:txBody>
      </p:sp>
      <p:sp>
        <p:nvSpPr>
          <p:cNvPr id="4" name="Text Placeholder 3"/>
          <p:cNvSpPr>
            <a:spLocks noGrp="1"/>
          </p:cNvSpPr>
          <p:nvPr>
            <p:ph type="body" sz="quarter" idx="10"/>
          </p:nvPr>
        </p:nvSpPr>
        <p:spPr/>
        <p:txBody>
          <a:bodyPr/>
          <a:lstStyle/>
          <a:p>
            <a:r>
              <a:rPr lang="en-US" sz="5400" dirty="0">
                <a:latin typeface="Segoe UI Semibold" panose="020B0702040204020203" pitchFamily="34" charset="0"/>
                <a:cs typeface="Segoe UI Semibold" panose="020B0702040204020203" pitchFamily="34" charset="0"/>
              </a:rPr>
              <a:t>Adaptive and Interactive Toasts</a:t>
            </a:r>
          </a:p>
        </p:txBody>
      </p:sp>
      <p:sp>
        <p:nvSpPr>
          <p:cNvPr id="5" name="Text Placeholder 4"/>
          <p:cNvSpPr>
            <a:spLocks noGrp="1"/>
          </p:cNvSpPr>
          <p:nvPr>
            <p:ph type="body" sz="quarter" idx="11"/>
          </p:nvPr>
        </p:nvSpPr>
        <p:spPr>
          <a:xfrm>
            <a:off x="992843" y="1476909"/>
            <a:ext cx="11168151" cy="932161"/>
          </a:xfrm>
        </p:spPr>
        <p:txBody>
          <a:bodyPr/>
          <a:lstStyle/>
          <a:p>
            <a:r>
              <a:rPr lang="en-US" sz="6600" dirty="0">
                <a:latin typeface="Segoe UI Semibold" panose="020B0702040204020203" pitchFamily="34" charset="0"/>
                <a:cs typeface="Segoe UI Semibold" panose="020B0702040204020203" pitchFamily="34" charset="0"/>
              </a:rPr>
              <a:t>Demo</a:t>
            </a:r>
          </a:p>
        </p:txBody>
      </p:sp>
    </p:spTree>
    <p:extLst>
      <p:ext uri="{BB962C8B-B14F-4D97-AF65-F5344CB8AC3E}">
        <p14:creationId xmlns:p14="http://schemas.microsoft.com/office/powerpoint/2010/main" val="398900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Action Center and Quick Actions</a:t>
            </a:r>
          </a:p>
        </p:txBody>
      </p:sp>
      <p:sp>
        <p:nvSpPr>
          <p:cNvPr id="5" name="Text Placeholder 4"/>
          <p:cNvSpPr>
            <a:spLocks noGrp="1"/>
          </p:cNvSpPr>
          <p:nvPr>
            <p:ph type="body" sz="quarter" idx="13"/>
          </p:nvPr>
        </p:nvSpPr>
        <p:spPr>
          <a:xfrm>
            <a:off x="410405" y="1165754"/>
            <a:ext cx="11398029" cy="1109535"/>
          </a:xfrm>
        </p:spPr>
        <p:txBody>
          <a:bodyPr/>
          <a:lstStyle/>
          <a:p>
            <a:endParaRPr lang="en-US" dirty="0"/>
          </a:p>
          <a:p>
            <a:endParaRPr lang="en-US" dirty="0"/>
          </a:p>
        </p:txBody>
      </p:sp>
      <p:pic>
        <p:nvPicPr>
          <p:cNvPr id="8" name="Content Placeholder 7"/>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720802" y="1571652"/>
            <a:ext cx="2678075" cy="47449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Content Placeholder 8"/>
          <p:cNvPicPr>
            <a:picLocks noGrp="1" noChangeAspect="1"/>
          </p:cNvPicPr>
          <p:nvPr>
            <p:ph sz="quarter" idx="4294967295"/>
          </p:nvPr>
        </p:nvPicPr>
        <p:blipFill>
          <a:blip r:embed="rId4">
            <a:extLst>
              <a:ext uri="{28A0092B-C50C-407E-A947-70E740481C1C}">
                <a14:useLocalDpi xmlns:a14="http://schemas.microsoft.com/office/drawing/2010/main" val="0"/>
              </a:ext>
            </a:extLst>
          </a:blip>
          <a:stretch>
            <a:fillRect/>
          </a:stretch>
        </p:blipFill>
        <p:spPr>
          <a:xfrm>
            <a:off x="3627474" y="1562128"/>
            <a:ext cx="8462843" cy="47656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Slide Number Placeholder 5"/>
          <p:cNvSpPr>
            <a:spLocks noGrp="1"/>
          </p:cNvSpPr>
          <p:nvPr>
            <p:ph type="sldNum" sz="quarter" idx="12"/>
          </p:nvPr>
        </p:nvSpPr>
        <p:spPr/>
        <p:txBody>
          <a:bodyPr/>
          <a:lstStyle/>
          <a:p>
            <a:pPr defTabSz="932479"/>
            <a:fld id="{AFFF257A-30C5-4AFB-911B-BE4CEEA1EA82}" type="slidenum">
              <a:rPr lang="en-US" smtClean="0">
                <a:solidFill>
                  <a:prstClr val="black">
                    <a:tint val="75000"/>
                  </a:prstClr>
                </a:solidFill>
              </a:rPr>
              <a:pPr defTabSz="932479"/>
              <a:t>21</a:t>
            </a:fld>
            <a:endParaRPr lang="en-US" dirty="0">
              <a:solidFill>
                <a:prstClr val="black">
                  <a:tint val="75000"/>
                </a:prstClr>
              </a:solidFill>
            </a:endParaRPr>
          </a:p>
        </p:txBody>
      </p:sp>
    </p:spTree>
    <p:extLst>
      <p:ext uri="{BB962C8B-B14F-4D97-AF65-F5344CB8AC3E}">
        <p14:creationId xmlns:p14="http://schemas.microsoft.com/office/powerpoint/2010/main" val="273967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Action Center – User Experience</a:t>
            </a:r>
          </a:p>
        </p:txBody>
      </p:sp>
      <p:sp>
        <p:nvSpPr>
          <p:cNvPr id="3" name="Text Placeholder 2"/>
          <p:cNvSpPr>
            <a:spLocks noGrp="1"/>
          </p:cNvSpPr>
          <p:nvPr>
            <p:ph type="body" sz="quarter" idx="13"/>
          </p:nvPr>
        </p:nvSpPr>
        <p:spPr>
          <a:xfrm>
            <a:off x="410405" y="1165754"/>
            <a:ext cx="11398029" cy="3180871"/>
          </a:xfrm>
        </p:spPr>
        <p:txBody>
          <a:bodyPr/>
          <a:lstStyle/>
          <a:p>
            <a:r>
              <a:rPr lang="en-GB" dirty="0"/>
              <a:t>20 Notifications per app</a:t>
            </a:r>
          </a:p>
          <a:p>
            <a:r>
              <a:rPr lang="en-GB" dirty="0"/>
              <a:t>Persistent notifications for seven days (or shorter)</a:t>
            </a:r>
          </a:p>
          <a:p>
            <a:r>
              <a:rPr lang="en-GB" dirty="0"/>
              <a:t>Users can: </a:t>
            </a:r>
          </a:p>
          <a:p>
            <a:pPr lvl="1"/>
            <a:r>
              <a:rPr lang="en-GB" dirty="0"/>
              <a:t>“Chase” (tap) a notification (removes it from the action </a:t>
            </a:r>
            <a:r>
              <a:rPr lang="en-US" dirty="0"/>
              <a:t>center</a:t>
            </a:r>
            <a:r>
              <a:rPr lang="en-GB" dirty="0"/>
              <a:t>)</a:t>
            </a:r>
          </a:p>
          <a:p>
            <a:pPr lvl="1"/>
            <a:r>
              <a:rPr lang="en-GB" dirty="0"/>
              <a:t>Remove a group of notifications</a:t>
            </a:r>
          </a:p>
          <a:p>
            <a:pPr lvl="1"/>
            <a:r>
              <a:rPr lang="en-GB" dirty="0"/>
              <a:t>Remove all notifications</a:t>
            </a:r>
          </a:p>
          <a:p>
            <a:endParaRPr lang="en-GB" dirty="0"/>
          </a:p>
        </p:txBody>
      </p:sp>
      <p:sp>
        <p:nvSpPr>
          <p:cNvPr id="8" name="Slide Number Placeholder 7"/>
          <p:cNvSpPr>
            <a:spLocks noGrp="1"/>
          </p:cNvSpPr>
          <p:nvPr>
            <p:ph type="sldNum" sz="quarter" idx="12"/>
          </p:nvPr>
        </p:nvSpPr>
        <p:spPr/>
        <p:txBody>
          <a:bodyPr/>
          <a:lstStyle/>
          <a:p>
            <a:pPr defTabSz="932479"/>
            <a:fld id="{AFFF257A-30C5-4AFB-911B-BE4CEEA1EA82}" type="slidenum">
              <a:rPr lang="en-US" smtClean="0">
                <a:solidFill>
                  <a:prstClr val="black">
                    <a:tint val="75000"/>
                  </a:prstClr>
                </a:solidFill>
              </a:rPr>
              <a:pPr defTabSz="932479"/>
              <a:t>22</a:t>
            </a:fld>
            <a:endParaRPr lang="en-US" dirty="0">
              <a:solidFill>
                <a:prstClr val="black">
                  <a:tint val="75000"/>
                </a:prstClr>
              </a:solidFill>
            </a:endParaRPr>
          </a:p>
        </p:txBody>
      </p:sp>
    </p:spTree>
    <p:extLst>
      <p:ext uri="{BB962C8B-B14F-4D97-AF65-F5344CB8AC3E}">
        <p14:creationId xmlns:p14="http://schemas.microsoft.com/office/powerpoint/2010/main" val="284161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01441" y="299824"/>
            <a:ext cx="11502108" cy="699453"/>
          </a:xfrm>
        </p:spPr>
        <p:txBody>
          <a:bodyPr>
            <a:normAutofit/>
          </a:bodyPr>
          <a:lstStyle/>
          <a:p>
            <a:r>
              <a:rPr lang="en-US" dirty="0"/>
              <a:t>Notification Hub. From Any Back-End to All Mobile Platforms</a:t>
            </a:r>
            <a:endParaRPr lang="fr-FR" dirty="0"/>
          </a:p>
        </p:txBody>
      </p:sp>
      <p:sp>
        <p:nvSpPr>
          <p:cNvPr id="40" name="Rounded Rectangle 39"/>
          <p:cNvSpPr/>
          <p:nvPr/>
        </p:nvSpPr>
        <p:spPr bwMode="auto">
          <a:xfrm>
            <a:off x="4023039" y="2625988"/>
            <a:ext cx="2078928" cy="2544330"/>
          </a:xfrm>
          <a:prstGeom prst="roundRect">
            <a:avLst/>
          </a:prstGeom>
          <a:solidFill>
            <a:srgbClr val="0095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36717"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fr-FR" sz="2448"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51028" fontAlgn="base">
              <a:lnSpc>
                <a:spcPct val="90000"/>
              </a:lnSpc>
              <a:spcBef>
                <a:spcPct val="0"/>
              </a:spcBef>
              <a:spcAft>
                <a:spcPct val="0"/>
              </a:spcAft>
              <a:defRPr/>
            </a:pPr>
            <a:endParaRPr lang="fr-FR" sz="2448"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51028" fontAlgn="base">
              <a:lnSpc>
                <a:spcPct val="90000"/>
              </a:lnSpc>
              <a:spcBef>
                <a:spcPct val="0"/>
              </a:spcBef>
              <a:spcAft>
                <a:spcPct val="0"/>
              </a:spcAft>
              <a:defRPr/>
            </a:pPr>
            <a:endParaRPr lang="fr-FR" sz="2448"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51028" fontAlgn="base">
              <a:lnSpc>
                <a:spcPct val="90000"/>
              </a:lnSpc>
              <a:spcBef>
                <a:spcPct val="0"/>
              </a:spcBef>
              <a:spcAft>
                <a:spcPct val="0"/>
              </a:spcAft>
              <a:defRPr/>
            </a:pPr>
            <a:br>
              <a:rPr lang="fr-FR" sz="2448" dirty="0">
                <a:gradFill>
                  <a:gsLst>
                    <a:gs pos="0">
                      <a:srgbClr val="FFFFFF"/>
                    </a:gs>
                    <a:gs pos="100000">
                      <a:srgbClr val="FFFFFF"/>
                    </a:gs>
                  </a:gsLst>
                  <a:lin ang="5400000" scaled="0"/>
                </a:gradFill>
                <a:latin typeface="Segoe UI"/>
                <a:ea typeface="Segoe UI" pitchFamily="34" charset="0"/>
                <a:cs typeface="Segoe UI" pitchFamily="34" charset="0"/>
              </a:rPr>
            </a:br>
            <a:r>
              <a:rPr lang="fr-FR" sz="2448" dirty="0">
                <a:gradFill>
                  <a:gsLst>
                    <a:gs pos="0">
                      <a:srgbClr val="FFFFFF"/>
                    </a:gs>
                    <a:gs pos="100000">
                      <a:srgbClr val="FFFFFF"/>
                    </a:gs>
                  </a:gsLst>
                  <a:lin ang="5400000" scaled="0"/>
                </a:gradFill>
                <a:latin typeface="Segoe UI"/>
                <a:ea typeface="Segoe UI" pitchFamily="34" charset="0"/>
                <a:cs typeface="Segoe UI" pitchFamily="34" charset="0"/>
              </a:rPr>
              <a:t>Notification Hub</a:t>
            </a:r>
          </a:p>
        </p:txBody>
      </p:sp>
      <p:pic>
        <p:nvPicPr>
          <p:cNvPr id="50" name="Picture 49"/>
          <p:cNvPicPr>
            <a:picLocks noChangeAspect="1"/>
          </p:cNvPicPr>
          <p:nvPr/>
        </p:nvPicPr>
        <p:blipFill>
          <a:blip r:embed="rId3"/>
          <a:stretch>
            <a:fillRect/>
          </a:stretch>
        </p:blipFill>
        <p:spPr>
          <a:xfrm>
            <a:off x="10795168" y="466372"/>
            <a:ext cx="518612" cy="1311472"/>
          </a:xfrm>
          <a:prstGeom prst="rect">
            <a:avLst/>
          </a:prstGeom>
        </p:spPr>
      </p:pic>
      <p:pic>
        <p:nvPicPr>
          <p:cNvPr id="54" name="Picture 53"/>
          <p:cNvPicPr>
            <a:picLocks noChangeAspect="1"/>
          </p:cNvPicPr>
          <p:nvPr/>
        </p:nvPicPr>
        <p:blipFill>
          <a:blip r:embed="rId4"/>
          <a:stretch>
            <a:fillRect/>
          </a:stretch>
        </p:blipFill>
        <p:spPr>
          <a:xfrm>
            <a:off x="10822745" y="4511812"/>
            <a:ext cx="502216" cy="1194159"/>
          </a:xfrm>
          <a:prstGeom prst="rect">
            <a:avLst/>
          </a:prstGeom>
        </p:spPr>
      </p:pic>
      <p:pic>
        <p:nvPicPr>
          <p:cNvPr id="55" name="Picture 54"/>
          <p:cNvPicPr>
            <a:picLocks noChangeAspect="1"/>
          </p:cNvPicPr>
          <p:nvPr/>
        </p:nvPicPr>
        <p:blipFill>
          <a:blip r:embed="rId5"/>
          <a:stretch>
            <a:fillRect/>
          </a:stretch>
        </p:blipFill>
        <p:spPr>
          <a:xfrm>
            <a:off x="4023039" y="2963462"/>
            <a:ext cx="2078928" cy="1039464"/>
          </a:xfrm>
          <a:prstGeom prst="rect">
            <a:avLst/>
          </a:prstGeom>
        </p:spPr>
      </p:pic>
      <p:sp>
        <p:nvSpPr>
          <p:cNvPr id="56" name="Rounded Rectangle 55"/>
          <p:cNvSpPr/>
          <p:nvPr/>
        </p:nvSpPr>
        <p:spPr bwMode="auto">
          <a:xfrm>
            <a:off x="7499648" y="2882156"/>
            <a:ext cx="1068608" cy="1247357"/>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73433" tIns="149217" rIns="0"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fr-FR" sz="2448" dirty="0">
                <a:gradFill>
                  <a:gsLst>
                    <a:gs pos="0">
                      <a:srgbClr val="FFFFFF"/>
                    </a:gs>
                    <a:gs pos="100000">
                      <a:srgbClr val="FFFFFF"/>
                    </a:gs>
                  </a:gsLst>
                  <a:lin ang="5400000" scaled="0"/>
                </a:gradFill>
                <a:latin typeface="Segoe UI"/>
                <a:ea typeface="Segoe UI" pitchFamily="34" charset="0"/>
                <a:cs typeface="Segoe UI" pitchFamily="34" charset="0"/>
              </a:rPr>
              <a:t>MPNS</a:t>
            </a:r>
          </a:p>
        </p:txBody>
      </p:sp>
      <p:sp>
        <p:nvSpPr>
          <p:cNvPr id="57" name="Rounded Rectangle 56"/>
          <p:cNvSpPr/>
          <p:nvPr/>
        </p:nvSpPr>
        <p:spPr bwMode="auto">
          <a:xfrm>
            <a:off x="7488466" y="1070128"/>
            <a:ext cx="1068608" cy="1247357"/>
          </a:xfrm>
          <a:prstGeom prst="round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73433" tIns="149217" rIns="0"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fr-FR" sz="2448" dirty="0">
                <a:gradFill>
                  <a:gsLst>
                    <a:gs pos="0">
                      <a:srgbClr val="FFFFFF"/>
                    </a:gs>
                    <a:gs pos="100000">
                      <a:srgbClr val="FFFFFF"/>
                    </a:gs>
                  </a:gsLst>
                  <a:lin ang="5400000" scaled="0"/>
                </a:gradFill>
                <a:latin typeface="Segoe UI"/>
                <a:ea typeface="Segoe UI" pitchFamily="34" charset="0"/>
                <a:cs typeface="Segoe UI" pitchFamily="34" charset="0"/>
              </a:rPr>
              <a:t>Apple</a:t>
            </a:r>
          </a:p>
        </p:txBody>
      </p:sp>
      <p:sp>
        <p:nvSpPr>
          <p:cNvPr id="58" name="Rounded Rectangle 57"/>
          <p:cNvSpPr/>
          <p:nvPr/>
        </p:nvSpPr>
        <p:spPr bwMode="auto">
          <a:xfrm>
            <a:off x="7488466" y="4608721"/>
            <a:ext cx="1068608" cy="1247357"/>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73433" tIns="149217" rIns="0"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fr-FR" sz="2448" dirty="0">
                <a:gradFill>
                  <a:gsLst>
                    <a:gs pos="0">
                      <a:srgbClr val="FFFFFF"/>
                    </a:gs>
                    <a:gs pos="100000">
                      <a:srgbClr val="FFFFFF"/>
                    </a:gs>
                  </a:gsLst>
                  <a:lin ang="5400000" scaled="0"/>
                </a:gradFill>
                <a:latin typeface="Segoe UI"/>
                <a:ea typeface="Segoe UI" pitchFamily="34" charset="0"/>
                <a:cs typeface="Segoe UI" pitchFamily="34" charset="0"/>
              </a:rPr>
              <a:t>GCM</a:t>
            </a:r>
          </a:p>
        </p:txBody>
      </p:sp>
      <p:cxnSp>
        <p:nvCxnSpPr>
          <p:cNvPr id="59" name="Straight Arrow Connector 58"/>
          <p:cNvCxnSpPr>
            <a:stCxn id="56" idx="3"/>
          </p:cNvCxnSpPr>
          <p:nvPr/>
        </p:nvCxnSpPr>
        <p:spPr>
          <a:xfrm>
            <a:off x="8557074" y="3710473"/>
            <a:ext cx="2238093" cy="12953"/>
          </a:xfrm>
          <a:prstGeom prst="straightConnector1">
            <a:avLst/>
          </a:prstGeom>
          <a:ln w="1047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6"/>
          <a:stretch>
            <a:fillRect/>
          </a:stretch>
        </p:blipFill>
        <p:spPr>
          <a:xfrm>
            <a:off x="10806349" y="2784944"/>
            <a:ext cx="507430" cy="1182262"/>
          </a:xfrm>
          <a:prstGeom prst="rect">
            <a:avLst/>
          </a:prstGeom>
        </p:spPr>
      </p:pic>
      <p:pic>
        <p:nvPicPr>
          <p:cNvPr id="61" name="Picture 60"/>
          <p:cNvPicPr>
            <a:picLocks noChangeAspect="1"/>
          </p:cNvPicPr>
          <p:nvPr/>
        </p:nvPicPr>
        <p:blipFill>
          <a:blip r:embed="rId3"/>
          <a:stretch>
            <a:fillRect/>
          </a:stretch>
        </p:blipFill>
        <p:spPr>
          <a:xfrm>
            <a:off x="11313779" y="840130"/>
            <a:ext cx="518612" cy="1311472"/>
          </a:xfrm>
          <a:prstGeom prst="rect">
            <a:avLst/>
          </a:prstGeom>
        </p:spPr>
      </p:pic>
      <p:pic>
        <p:nvPicPr>
          <p:cNvPr id="62" name="Picture 61"/>
          <p:cNvPicPr>
            <a:picLocks noChangeAspect="1"/>
          </p:cNvPicPr>
          <p:nvPr/>
        </p:nvPicPr>
        <p:blipFill>
          <a:blip r:embed="rId4"/>
          <a:stretch>
            <a:fillRect/>
          </a:stretch>
        </p:blipFill>
        <p:spPr>
          <a:xfrm>
            <a:off x="11303722" y="4886942"/>
            <a:ext cx="502216" cy="1194159"/>
          </a:xfrm>
          <a:prstGeom prst="rect">
            <a:avLst/>
          </a:prstGeom>
        </p:spPr>
      </p:pic>
      <p:sp>
        <p:nvSpPr>
          <p:cNvPr id="63" name="Rounded Rectangle 62"/>
          <p:cNvSpPr/>
          <p:nvPr/>
        </p:nvSpPr>
        <p:spPr bwMode="auto">
          <a:xfrm>
            <a:off x="330976" y="3198980"/>
            <a:ext cx="1833406" cy="155634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73433" tIns="149217" rIns="0"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fr-FR" sz="2448" dirty="0">
                <a:gradFill>
                  <a:gsLst>
                    <a:gs pos="0">
                      <a:srgbClr val="FFFFFF"/>
                    </a:gs>
                    <a:gs pos="100000">
                      <a:srgbClr val="FFFFFF"/>
                    </a:gs>
                  </a:gsLst>
                  <a:lin ang="5400000" scaled="0"/>
                </a:gradFill>
                <a:latin typeface="Segoe UI"/>
                <a:ea typeface="Segoe UI" pitchFamily="34" charset="0"/>
                <a:cs typeface="Segoe UI" pitchFamily="34" charset="0"/>
              </a:rPr>
              <a:t>Your</a:t>
            </a:r>
          </a:p>
          <a:p>
            <a:pPr algn="ctr" defTabSz="951028" fontAlgn="base">
              <a:lnSpc>
                <a:spcPct val="90000"/>
              </a:lnSpc>
              <a:spcBef>
                <a:spcPct val="0"/>
              </a:spcBef>
              <a:spcAft>
                <a:spcPct val="0"/>
              </a:spcAft>
              <a:defRPr/>
            </a:pPr>
            <a:endParaRPr lang="fr-FR" sz="2448"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51028" fontAlgn="base">
              <a:lnSpc>
                <a:spcPct val="90000"/>
              </a:lnSpc>
              <a:spcBef>
                <a:spcPct val="0"/>
              </a:spcBef>
              <a:spcAft>
                <a:spcPct val="0"/>
              </a:spcAft>
              <a:defRPr/>
            </a:pPr>
            <a:r>
              <a:rPr lang="fr-FR" sz="2448" dirty="0">
                <a:gradFill>
                  <a:gsLst>
                    <a:gs pos="0">
                      <a:srgbClr val="FFFFFF"/>
                    </a:gs>
                    <a:gs pos="100000">
                      <a:srgbClr val="FFFFFF"/>
                    </a:gs>
                  </a:gsLst>
                  <a:lin ang="5400000" scaled="0"/>
                </a:gradFill>
                <a:latin typeface="Segoe UI"/>
                <a:ea typeface="Segoe UI" pitchFamily="34" charset="0"/>
                <a:cs typeface="Segoe UI" pitchFamily="34" charset="0"/>
              </a:rPr>
              <a:t>application</a:t>
            </a:r>
          </a:p>
        </p:txBody>
      </p:sp>
      <p:cxnSp>
        <p:nvCxnSpPr>
          <p:cNvPr id="64" name="Straight Arrow Connector 63"/>
          <p:cNvCxnSpPr/>
          <p:nvPr/>
        </p:nvCxnSpPr>
        <p:spPr>
          <a:xfrm flipV="1">
            <a:off x="2139131" y="3086794"/>
            <a:ext cx="1872727" cy="916132"/>
          </a:xfrm>
          <a:prstGeom prst="straightConnector1">
            <a:avLst/>
          </a:prstGeom>
          <a:ln w="1047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6052496" y="1917202"/>
            <a:ext cx="1435971" cy="879255"/>
          </a:xfrm>
          <a:prstGeom prst="straightConnector1">
            <a:avLst/>
          </a:prstGeom>
          <a:ln w="1047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56" idx="1"/>
          </p:cNvCxnSpPr>
          <p:nvPr/>
        </p:nvCxnSpPr>
        <p:spPr>
          <a:xfrm flipV="1">
            <a:off x="6101967" y="3710473"/>
            <a:ext cx="1386499" cy="115186"/>
          </a:xfrm>
          <a:prstGeom prst="straightConnector1">
            <a:avLst/>
          </a:prstGeom>
          <a:ln w="1047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endCxn id="58" idx="1"/>
          </p:cNvCxnSpPr>
          <p:nvPr/>
        </p:nvCxnSpPr>
        <p:spPr>
          <a:xfrm>
            <a:off x="6052496" y="4886942"/>
            <a:ext cx="1435971" cy="345458"/>
          </a:xfrm>
          <a:prstGeom prst="straightConnector1">
            <a:avLst/>
          </a:prstGeom>
          <a:ln w="1047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6" idx="3"/>
          </p:cNvCxnSpPr>
          <p:nvPr/>
        </p:nvCxnSpPr>
        <p:spPr>
          <a:xfrm flipV="1">
            <a:off x="8557074" y="3369834"/>
            <a:ext cx="2238093" cy="340639"/>
          </a:xfrm>
          <a:prstGeom prst="straightConnector1">
            <a:avLst/>
          </a:prstGeom>
          <a:ln w="1047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6" idx="3"/>
          </p:cNvCxnSpPr>
          <p:nvPr/>
        </p:nvCxnSpPr>
        <p:spPr>
          <a:xfrm>
            <a:off x="8557074" y="3710473"/>
            <a:ext cx="2238093" cy="360202"/>
          </a:xfrm>
          <a:prstGeom prst="straightConnector1">
            <a:avLst/>
          </a:prstGeom>
          <a:ln w="1047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8557074" y="5279210"/>
            <a:ext cx="2238093" cy="12953"/>
          </a:xfrm>
          <a:prstGeom prst="straightConnector1">
            <a:avLst/>
          </a:prstGeom>
          <a:ln w="1047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8557074" y="4938572"/>
            <a:ext cx="2238093" cy="340639"/>
          </a:xfrm>
          <a:prstGeom prst="straightConnector1">
            <a:avLst/>
          </a:prstGeom>
          <a:ln w="1047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557074" y="5279211"/>
            <a:ext cx="2238093" cy="360202"/>
          </a:xfrm>
          <a:prstGeom prst="straightConnector1">
            <a:avLst/>
          </a:prstGeom>
          <a:ln w="1047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8557074" y="1749657"/>
            <a:ext cx="2238093" cy="12953"/>
          </a:xfrm>
          <a:prstGeom prst="straightConnector1">
            <a:avLst/>
          </a:prstGeom>
          <a:ln w="1047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8557074" y="1409018"/>
            <a:ext cx="2238093" cy="340639"/>
          </a:xfrm>
          <a:prstGeom prst="straightConnector1">
            <a:avLst/>
          </a:prstGeom>
          <a:ln w="1047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8557074" y="1749657"/>
            <a:ext cx="2238093" cy="360202"/>
          </a:xfrm>
          <a:prstGeom prst="straightConnector1">
            <a:avLst/>
          </a:prstGeom>
          <a:ln w="1047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6" name="Picture 75"/>
          <p:cNvPicPr>
            <a:picLocks noChangeAspect="1"/>
          </p:cNvPicPr>
          <p:nvPr/>
        </p:nvPicPr>
        <p:blipFill>
          <a:blip r:embed="rId3"/>
          <a:stretch>
            <a:fillRect/>
          </a:stretch>
        </p:blipFill>
        <p:spPr>
          <a:xfrm>
            <a:off x="11832391" y="1484984"/>
            <a:ext cx="518612" cy="1311472"/>
          </a:xfrm>
          <a:prstGeom prst="rect">
            <a:avLst/>
          </a:prstGeom>
        </p:spPr>
      </p:pic>
      <p:pic>
        <p:nvPicPr>
          <p:cNvPr id="77" name="Picture 76"/>
          <p:cNvPicPr>
            <a:picLocks noChangeAspect="1"/>
          </p:cNvPicPr>
          <p:nvPr/>
        </p:nvPicPr>
        <p:blipFill>
          <a:blip r:embed="rId6"/>
          <a:stretch>
            <a:fillRect/>
          </a:stretch>
        </p:blipFill>
        <p:spPr>
          <a:xfrm>
            <a:off x="11324961" y="3154806"/>
            <a:ext cx="507430" cy="1182262"/>
          </a:xfrm>
          <a:prstGeom prst="rect">
            <a:avLst/>
          </a:prstGeom>
        </p:spPr>
      </p:pic>
      <p:pic>
        <p:nvPicPr>
          <p:cNvPr id="78" name="Picture 77"/>
          <p:cNvPicPr>
            <a:picLocks noChangeAspect="1"/>
          </p:cNvPicPr>
          <p:nvPr/>
        </p:nvPicPr>
        <p:blipFill>
          <a:blip r:embed="rId6"/>
          <a:stretch>
            <a:fillRect/>
          </a:stretch>
        </p:blipFill>
        <p:spPr>
          <a:xfrm>
            <a:off x="11818060" y="3420866"/>
            <a:ext cx="507430" cy="1182262"/>
          </a:xfrm>
          <a:prstGeom prst="rect">
            <a:avLst/>
          </a:prstGeom>
        </p:spPr>
      </p:pic>
      <p:pic>
        <p:nvPicPr>
          <p:cNvPr id="79" name="Picture 78"/>
          <p:cNvPicPr>
            <a:picLocks noChangeAspect="1"/>
          </p:cNvPicPr>
          <p:nvPr/>
        </p:nvPicPr>
        <p:blipFill>
          <a:blip r:embed="rId4"/>
          <a:stretch>
            <a:fillRect/>
          </a:stretch>
        </p:blipFill>
        <p:spPr>
          <a:xfrm>
            <a:off x="11832391" y="5253269"/>
            <a:ext cx="502216" cy="1194159"/>
          </a:xfrm>
          <a:prstGeom prst="rect">
            <a:avLst/>
          </a:prstGeom>
        </p:spPr>
      </p:pic>
      <p:cxnSp>
        <p:nvCxnSpPr>
          <p:cNvPr id="80" name="Straight Arrow Connector 79"/>
          <p:cNvCxnSpPr/>
          <p:nvPr/>
        </p:nvCxnSpPr>
        <p:spPr>
          <a:xfrm flipV="1">
            <a:off x="2124938" y="3977151"/>
            <a:ext cx="1886920" cy="47648"/>
          </a:xfrm>
          <a:prstGeom prst="straightConnector1">
            <a:avLst/>
          </a:prstGeom>
          <a:ln w="1047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2143441" y="4070675"/>
            <a:ext cx="1879599" cy="532454"/>
          </a:xfrm>
          <a:prstGeom prst="straightConnector1">
            <a:avLst/>
          </a:prstGeom>
          <a:ln w="1047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AFFF257A-30C5-4AFB-911B-BE4CEEA1EA82}" type="slidenum">
              <a:rPr lang="en-US" smtClean="0"/>
              <a:pPr/>
              <a:t>23</a:t>
            </a:fld>
            <a:endParaRPr lang="en-US" dirty="0"/>
          </a:p>
        </p:txBody>
      </p:sp>
    </p:spTree>
    <p:extLst>
      <p:ext uri="{BB962C8B-B14F-4D97-AF65-F5344CB8AC3E}">
        <p14:creationId xmlns:p14="http://schemas.microsoft.com/office/powerpoint/2010/main" val="3219777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8561" y="3228192"/>
            <a:ext cx="3225875" cy="2811120"/>
          </a:xfrm>
          <a:prstGeom prst="rect">
            <a:avLst/>
          </a:prstGeom>
        </p:spPr>
      </p:pic>
      <p:sp>
        <p:nvSpPr>
          <p:cNvPr id="3" name="Title 2"/>
          <p:cNvSpPr>
            <a:spLocks noGrp="1"/>
          </p:cNvSpPr>
          <p:nvPr>
            <p:ph type="title"/>
          </p:nvPr>
        </p:nvSpPr>
        <p:spPr/>
        <p:txBody>
          <a:bodyPr/>
          <a:lstStyle/>
          <a:p>
            <a:r>
              <a:rPr lang="en-US" dirty="0"/>
              <a:t>Different types of Notifications</a:t>
            </a:r>
          </a:p>
        </p:txBody>
      </p:sp>
      <p:sp>
        <p:nvSpPr>
          <p:cNvPr id="2" name="Content Placeholder 1"/>
          <p:cNvSpPr>
            <a:spLocks noGrp="1"/>
          </p:cNvSpPr>
          <p:nvPr>
            <p:ph type="body" sz="quarter" idx="13"/>
          </p:nvPr>
        </p:nvSpPr>
        <p:spPr>
          <a:xfrm>
            <a:off x="411227" y="1165754"/>
            <a:ext cx="4252671" cy="5054710"/>
          </a:xfrm>
        </p:spPr>
        <p:txBody>
          <a:bodyPr>
            <a:normAutofit fontScale="92500" lnSpcReduction="10000"/>
          </a:bodyPr>
          <a:lstStyle/>
          <a:p>
            <a:pPr lvl="0"/>
            <a:r>
              <a:rPr lang="en-US" dirty="0"/>
              <a:t>Windows WNS</a:t>
            </a:r>
          </a:p>
          <a:p>
            <a:pPr lvl="1"/>
            <a:r>
              <a:rPr lang="en-US" dirty="0"/>
              <a:t>Toast</a:t>
            </a:r>
          </a:p>
          <a:p>
            <a:pPr lvl="1"/>
            <a:r>
              <a:rPr lang="en-US" dirty="0"/>
              <a:t>Tile</a:t>
            </a:r>
          </a:p>
          <a:p>
            <a:pPr lvl="1"/>
            <a:r>
              <a:rPr lang="en-US" dirty="0"/>
              <a:t>Badge</a:t>
            </a:r>
          </a:p>
          <a:p>
            <a:pPr lvl="1"/>
            <a:r>
              <a:rPr lang="en-US" dirty="0"/>
              <a:t>Raw</a:t>
            </a:r>
          </a:p>
          <a:p>
            <a:pPr lvl="0"/>
            <a:r>
              <a:rPr lang="en-US" dirty="0"/>
              <a:t>Windows Phone (MPNS)</a:t>
            </a:r>
          </a:p>
          <a:p>
            <a:pPr lvl="1"/>
            <a:r>
              <a:rPr lang="en-US" dirty="0"/>
              <a:t>Toast</a:t>
            </a:r>
          </a:p>
          <a:p>
            <a:pPr lvl="1"/>
            <a:r>
              <a:rPr lang="en-US" dirty="0"/>
              <a:t>Tile</a:t>
            </a:r>
          </a:p>
          <a:p>
            <a:pPr lvl="1"/>
            <a:r>
              <a:rPr lang="en-US" dirty="0"/>
              <a:t>Raw</a:t>
            </a:r>
          </a:p>
          <a:p>
            <a:pPr lvl="0"/>
            <a:r>
              <a:rPr lang="en-US" dirty="0"/>
              <a:t>Apple</a:t>
            </a:r>
          </a:p>
          <a:p>
            <a:pPr lvl="0"/>
            <a:r>
              <a:rPr lang="en-US" dirty="0"/>
              <a:t>Google</a:t>
            </a:r>
          </a:p>
          <a:p>
            <a:pPr lvl="0"/>
            <a:r>
              <a:rPr lang="en-US" dirty="0"/>
              <a:t>Amazon</a:t>
            </a:r>
          </a:p>
          <a:p>
            <a:pPr lvl="0"/>
            <a:r>
              <a:rPr lang="en-US" dirty="0"/>
              <a:t>Baidu</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0658" y="1231518"/>
            <a:ext cx="3243778" cy="1817327"/>
          </a:xfrm>
          <a:prstGeom prst="rect">
            <a:avLst/>
          </a:prstGeom>
        </p:spPr>
      </p:pic>
      <p:pic>
        <p:nvPicPr>
          <p:cNvPr id="2050" name="Picture 2" descr="http://cdn.icydiaos.com/wp-content/uploads/2015/08/Apple-Watch-Style-Notifications-on-iPhon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28681" y="3202639"/>
            <a:ext cx="1595878" cy="28366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06041" y="3228192"/>
            <a:ext cx="1581255" cy="281112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8681" y="1231518"/>
            <a:ext cx="3566078" cy="1817327"/>
          </a:xfrm>
          <a:prstGeom prst="rect">
            <a:avLst/>
          </a:prstGeom>
        </p:spPr>
      </p:pic>
      <p:sp>
        <p:nvSpPr>
          <p:cNvPr id="4" name="Slide Number Placeholder 3"/>
          <p:cNvSpPr>
            <a:spLocks noGrp="1"/>
          </p:cNvSpPr>
          <p:nvPr>
            <p:ph type="sldNum" sz="quarter" idx="12"/>
          </p:nvPr>
        </p:nvSpPr>
        <p:spPr/>
        <p:txBody>
          <a:bodyPr/>
          <a:lstStyle/>
          <a:p>
            <a:fld id="{AFFF257A-30C5-4AFB-911B-BE4CEEA1EA82}" type="slidenum">
              <a:rPr lang="en-US" smtClean="0"/>
              <a:pPr/>
              <a:t>24</a:t>
            </a:fld>
            <a:endParaRPr lang="en-US" dirty="0"/>
          </a:p>
        </p:txBody>
      </p:sp>
    </p:spTree>
    <p:extLst>
      <p:ext uri="{BB962C8B-B14F-4D97-AF65-F5344CB8AC3E}">
        <p14:creationId xmlns:p14="http://schemas.microsoft.com/office/powerpoint/2010/main" val="169008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Mobile Push Is Everywhere</a:t>
            </a:r>
          </a:p>
        </p:txBody>
      </p:sp>
      <p:sp>
        <p:nvSpPr>
          <p:cNvPr id="2" name="Slide Number Placeholder 1"/>
          <p:cNvSpPr>
            <a:spLocks noGrp="1"/>
          </p:cNvSpPr>
          <p:nvPr>
            <p:ph type="sldNum" sz="quarter" idx="4294967295"/>
          </p:nvPr>
        </p:nvSpPr>
        <p:spPr>
          <a:xfrm>
            <a:off x="9637713" y="6605588"/>
            <a:ext cx="2798762" cy="371475"/>
          </a:xfrm>
        </p:spPr>
        <p:txBody>
          <a:bodyPr/>
          <a:lstStyle/>
          <a:p>
            <a:fld id="{AFFF257A-30C5-4AFB-911B-BE4CEEA1EA82}" type="slidenum">
              <a:rPr lang="en-US" smtClean="0"/>
              <a:pPr/>
              <a:t>25</a:t>
            </a:fld>
            <a:endParaRPr lang="en-US" dirty="0"/>
          </a:p>
        </p:txBody>
      </p:sp>
      <p:sp>
        <p:nvSpPr>
          <p:cNvPr id="23" name="Rectangle 22"/>
          <p:cNvSpPr/>
          <p:nvPr/>
        </p:nvSpPr>
        <p:spPr bwMode="auto">
          <a:xfrm>
            <a:off x="468834" y="3954398"/>
            <a:ext cx="3844673" cy="1828541"/>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p:cNvSpPr/>
          <p:nvPr/>
        </p:nvSpPr>
        <p:spPr bwMode="auto">
          <a:xfrm>
            <a:off x="4402401" y="3959858"/>
            <a:ext cx="3568188" cy="1828541"/>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8059482" y="2131319"/>
            <a:ext cx="3914256" cy="1779695"/>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bwMode="auto">
          <a:xfrm>
            <a:off x="4402401" y="2125858"/>
            <a:ext cx="3568188" cy="1785155"/>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Box 27"/>
          <p:cNvSpPr txBox="1"/>
          <p:nvPr/>
        </p:nvSpPr>
        <p:spPr>
          <a:xfrm>
            <a:off x="458016" y="3959859"/>
            <a:ext cx="3857598" cy="1176054"/>
          </a:xfrm>
          <a:prstGeom prst="rect">
            <a:avLst/>
          </a:prstGeom>
          <a:noFill/>
        </p:spPr>
        <p:txBody>
          <a:bodyPr wrap="square" lIns="182854" tIns="146283" rIns="182854" bIns="146283" rtlCol="0">
            <a:spAutoFit/>
          </a:bodyPr>
          <a:lstStyle/>
          <a:p>
            <a:pPr>
              <a:lnSpc>
                <a:spcPct val="90000"/>
              </a:lnSpc>
              <a:spcAft>
                <a:spcPts val="600"/>
              </a:spcAft>
            </a:pPr>
            <a:r>
              <a:rPr lang="en-US" sz="2040" dirty="0">
                <a:solidFill>
                  <a:srgbClr val="000000"/>
                </a:solidFill>
                <a:latin typeface="Segoe UI"/>
              </a:rPr>
              <a:t>Reservation changes, Deals, Back-office</a:t>
            </a:r>
          </a:p>
          <a:p>
            <a:pPr>
              <a:lnSpc>
                <a:spcPct val="90000"/>
              </a:lnSpc>
              <a:spcAft>
                <a:spcPts val="600"/>
              </a:spcAft>
            </a:pPr>
            <a:r>
              <a:rPr lang="en-US" sz="1599" dirty="0">
                <a:solidFill>
                  <a:prstClr val="white"/>
                </a:solidFill>
                <a:latin typeface="Segoe UI"/>
              </a:rPr>
              <a:t>Travel/Hospitality/Airlines</a:t>
            </a:r>
          </a:p>
        </p:txBody>
      </p:sp>
      <p:sp>
        <p:nvSpPr>
          <p:cNvPr id="29" name="TextBox 28"/>
          <p:cNvSpPr txBox="1"/>
          <p:nvPr/>
        </p:nvSpPr>
        <p:spPr>
          <a:xfrm>
            <a:off x="4408116" y="2133030"/>
            <a:ext cx="3562472" cy="1176054"/>
          </a:xfrm>
          <a:prstGeom prst="rect">
            <a:avLst/>
          </a:prstGeom>
          <a:noFill/>
        </p:spPr>
        <p:txBody>
          <a:bodyPr wrap="square" lIns="182854" tIns="146283" rIns="182854" bIns="146283" rtlCol="0">
            <a:spAutoFit/>
          </a:bodyPr>
          <a:lstStyle/>
          <a:p>
            <a:pPr>
              <a:lnSpc>
                <a:spcPct val="90000"/>
              </a:lnSpc>
              <a:spcAft>
                <a:spcPts val="600"/>
              </a:spcAft>
            </a:pPr>
            <a:r>
              <a:rPr lang="en-US" sz="2040" dirty="0">
                <a:solidFill>
                  <a:srgbClr val="000000"/>
                </a:solidFill>
                <a:latin typeface="Segoe UI"/>
              </a:rPr>
              <a:t>SMS replacement, Deals, Back-office</a:t>
            </a:r>
          </a:p>
          <a:p>
            <a:pPr>
              <a:lnSpc>
                <a:spcPct val="90000"/>
              </a:lnSpc>
              <a:spcAft>
                <a:spcPts val="600"/>
              </a:spcAft>
            </a:pPr>
            <a:r>
              <a:rPr lang="en-US" sz="1599" dirty="0">
                <a:solidFill>
                  <a:prstClr val="white"/>
                </a:solidFill>
                <a:latin typeface="Segoe UI"/>
              </a:rPr>
              <a:t>Banking/Insurance</a:t>
            </a:r>
          </a:p>
        </p:txBody>
      </p:sp>
      <p:sp>
        <p:nvSpPr>
          <p:cNvPr id="37" name="TextBox 36"/>
          <p:cNvSpPr txBox="1"/>
          <p:nvPr/>
        </p:nvSpPr>
        <p:spPr>
          <a:xfrm>
            <a:off x="4408116" y="3952813"/>
            <a:ext cx="3562472" cy="1254530"/>
          </a:xfrm>
          <a:prstGeom prst="rect">
            <a:avLst/>
          </a:prstGeom>
          <a:noFill/>
        </p:spPr>
        <p:txBody>
          <a:bodyPr wrap="square" lIns="182854" tIns="146283" rIns="182854" bIns="146283" rtlCol="0">
            <a:spAutoFit/>
          </a:bodyPr>
          <a:lstStyle/>
          <a:p>
            <a:pPr>
              <a:lnSpc>
                <a:spcPct val="90000"/>
              </a:lnSpc>
              <a:spcAft>
                <a:spcPts val="600"/>
              </a:spcAft>
            </a:pPr>
            <a:r>
              <a:rPr lang="en-US" sz="2040" dirty="0">
                <a:solidFill>
                  <a:srgbClr val="000000"/>
                </a:solidFill>
                <a:latin typeface="Segoe UI"/>
              </a:rPr>
              <a:t>Orders, Product UX,</a:t>
            </a:r>
          </a:p>
          <a:p>
            <a:pPr>
              <a:lnSpc>
                <a:spcPct val="90000"/>
              </a:lnSpc>
              <a:spcAft>
                <a:spcPts val="600"/>
              </a:spcAft>
            </a:pPr>
            <a:r>
              <a:rPr lang="en-US" sz="2040" dirty="0">
                <a:solidFill>
                  <a:srgbClr val="000000"/>
                </a:solidFill>
                <a:latin typeface="Segoe UI"/>
              </a:rPr>
              <a:t>Back-office</a:t>
            </a:r>
          </a:p>
          <a:p>
            <a:pPr>
              <a:lnSpc>
                <a:spcPct val="90000"/>
              </a:lnSpc>
              <a:spcAft>
                <a:spcPts val="600"/>
              </a:spcAft>
            </a:pPr>
            <a:r>
              <a:rPr lang="en-US" sz="1599" dirty="0">
                <a:solidFill>
                  <a:prstClr val="white"/>
                </a:solidFill>
                <a:latin typeface="Segoe UI"/>
              </a:rPr>
              <a:t>Discrete manufacturing/Auto</a:t>
            </a:r>
          </a:p>
        </p:txBody>
      </p:sp>
      <p:sp>
        <p:nvSpPr>
          <p:cNvPr id="38" name="TextBox 37"/>
          <p:cNvSpPr txBox="1"/>
          <p:nvPr/>
        </p:nvSpPr>
        <p:spPr>
          <a:xfrm>
            <a:off x="8046557" y="2125858"/>
            <a:ext cx="3927180" cy="1254530"/>
          </a:xfrm>
          <a:prstGeom prst="rect">
            <a:avLst/>
          </a:prstGeom>
          <a:noFill/>
        </p:spPr>
        <p:txBody>
          <a:bodyPr wrap="square" lIns="182854" tIns="146283" rIns="182854" bIns="146283" rtlCol="0">
            <a:spAutoFit/>
          </a:bodyPr>
          <a:lstStyle/>
          <a:p>
            <a:pPr>
              <a:lnSpc>
                <a:spcPct val="90000"/>
              </a:lnSpc>
              <a:spcAft>
                <a:spcPts val="600"/>
              </a:spcAft>
            </a:pPr>
            <a:r>
              <a:rPr lang="en-US" sz="2040" dirty="0">
                <a:solidFill>
                  <a:srgbClr val="000000"/>
                </a:solidFill>
                <a:latin typeface="Segoe UI"/>
              </a:rPr>
              <a:t>Prescriptions, Appointments,</a:t>
            </a:r>
          </a:p>
          <a:p>
            <a:pPr>
              <a:lnSpc>
                <a:spcPct val="90000"/>
              </a:lnSpc>
              <a:spcAft>
                <a:spcPts val="600"/>
              </a:spcAft>
            </a:pPr>
            <a:r>
              <a:rPr lang="en-US" sz="2040" dirty="0">
                <a:solidFill>
                  <a:srgbClr val="000000"/>
                </a:solidFill>
                <a:latin typeface="Segoe UI"/>
              </a:rPr>
              <a:t>LOB (maintenance)</a:t>
            </a:r>
          </a:p>
          <a:p>
            <a:pPr>
              <a:lnSpc>
                <a:spcPct val="90000"/>
              </a:lnSpc>
              <a:spcAft>
                <a:spcPts val="600"/>
              </a:spcAft>
            </a:pPr>
            <a:r>
              <a:rPr lang="en-US" sz="1599" dirty="0">
                <a:solidFill>
                  <a:prstClr val="white"/>
                </a:solidFill>
                <a:latin typeface="Segoe UI"/>
              </a:rPr>
              <a:t>Healthcare</a:t>
            </a:r>
          </a:p>
        </p:txBody>
      </p:sp>
      <p:sp>
        <p:nvSpPr>
          <p:cNvPr id="39" name="Rectangle 38"/>
          <p:cNvSpPr/>
          <p:nvPr/>
        </p:nvSpPr>
        <p:spPr bwMode="auto">
          <a:xfrm>
            <a:off x="458018" y="2125858"/>
            <a:ext cx="3855490" cy="1785155"/>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extBox 39"/>
          <p:cNvSpPr txBox="1"/>
          <p:nvPr/>
        </p:nvSpPr>
        <p:spPr>
          <a:xfrm>
            <a:off x="458016" y="2147550"/>
            <a:ext cx="3841973" cy="887917"/>
          </a:xfrm>
          <a:prstGeom prst="rect">
            <a:avLst/>
          </a:prstGeom>
          <a:noFill/>
        </p:spPr>
        <p:txBody>
          <a:bodyPr wrap="square" lIns="182854" tIns="146283" rIns="182854" bIns="146283" rtlCol="0">
            <a:spAutoFit/>
          </a:bodyPr>
          <a:lstStyle/>
          <a:p>
            <a:pPr>
              <a:lnSpc>
                <a:spcPct val="90000"/>
              </a:lnSpc>
              <a:spcAft>
                <a:spcPts val="600"/>
              </a:spcAft>
            </a:pPr>
            <a:r>
              <a:rPr lang="en-US" sz="2040" dirty="0">
                <a:solidFill>
                  <a:srgbClr val="000000"/>
                </a:solidFill>
                <a:latin typeface="Segoe UI"/>
              </a:rPr>
              <a:t>Breaking news</a:t>
            </a:r>
          </a:p>
          <a:p>
            <a:pPr>
              <a:lnSpc>
                <a:spcPct val="90000"/>
              </a:lnSpc>
              <a:spcAft>
                <a:spcPts val="600"/>
              </a:spcAft>
            </a:pPr>
            <a:r>
              <a:rPr lang="en-US" sz="1599" dirty="0">
                <a:solidFill>
                  <a:prstClr val="white"/>
                </a:solidFill>
                <a:latin typeface="Segoe UI"/>
              </a:rPr>
              <a:t>News/Media</a:t>
            </a:r>
          </a:p>
        </p:txBody>
      </p:sp>
      <p:sp>
        <p:nvSpPr>
          <p:cNvPr id="41" name="Rectangle 40"/>
          <p:cNvSpPr/>
          <p:nvPr/>
        </p:nvSpPr>
        <p:spPr bwMode="auto">
          <a:xfrm>
            <a:off x="8065199" y="3959858"/>
            <a:ext cx="3927180" cy="1828541"/>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Picture 7" descr="\\MAGNUM\Projects\Microsoft\Cloud Power FY12\Design\ICONS_PNG\Within_Your_Reach.png"/>
          <p:cNvPicPr>
            <a:picLocks noChangeAspect="1" noChangeArrowheads="1"/>
          </p:cNvPicPr>
          <p:nvPr/>
        </p:nvPicPr>
        <p:blipFill rotWithShape="1">
          <a:blip r:embed="rId3" cstate="print">
            <a:lum bright="100000"/>
          </a:blip>
          <a:srcRect l="28712" t="12082" r="28320" b="10414"/>
          <a:stretch/>
        </p:blipFill>
        <p:spPr bwMode="auto">
          <a:xfrm>
            <a:off x="7208697" y="2885284"/>
            <a:ext cx="492794" cy="888872"/>
          </a:xfrm>
          <a:prstGeom prst="rect">
            <a:avLst/>
          </a:prstGeom>
          <a:noFill/>
        </p:spPr>
      </p:pic>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702" y="2904200"/>
            <a:ext cx="699978" cy="851037"/>
          </a:xfrm>
          <a:prstGeom prst="rect">
            <a:avLst/>
          </a:prstGeom>
        </p:spPr>
      </p:pic>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74736" y="5054185"/>
            <a:ext cx="642973" cy="599464"/>
          </a:xfrm>
          <a:prstGeom prst="rect">
            <a:avLst/>
          </a:prstGeom>
        </p:spPr>
      </p:pic>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39481" y="2932809"/>
            <a:ext cx="793822" cy="793822"/>
          </a:xfrm>
          <a:prstGeom prst="rect">
            <a:avLst/>
          </a:prstGeom>
        </p:spPr>
      </p:pic>
      <p:pic>
        <p:nvPicPr>
          <p:cNvPr id="46" name="Picture 7" descr="\\MAGNUM\Projects\Microsoft\Cloud Power FY12\Design\ICONS_PNG\Take_Off.png"/>
          <p:cNvPicPr>
            <a:picLocks noChangeAspect="1" noChangeArrowheads="1"/>
          </p:cNvPicPr>
          <p:nvPr/>
        </p:nvPicPr>
        <p:blipFill>
          <a:blip r:embed="rId7" cstate="print">
            <a:lum bright="100000"/>
          </a:blip>
          <a:srcRect/>
          <a:stretch>
            <a:fillRect/>
          </a:stretch>
        </p:blipFill>
        <p:spPr bwMode="auto">
          <a:xfrm flipH="1">
            <a:off x="3245187" y="4877236"/>
            <a:ext cx="888116" cy="887885"/>
          </a:xfrm>
          <a:prstGeom prst="rect">
            <a:avLst/>
          </a:prstGeom>
          <a:noFill/>
        </p:spPr>
      </p:pic>
      <p:sp>
        <p:nvSpPr>
          <p:cNvPr id="47" name="TextBox 46"/>
          <p:cNvSpPr txBox="1"/>
          <p:nvPr/>
        </p:nvSpPr>
        <p:spPr>
          <a:xfrm>
            <a:off x="8046557" y="3929018"/>
            <a:ext cx="3562472" cy="887917"/>
          </a:xfrm>
          <a:prstGeom prst="rect">
            <a:avLst/>
          </a:prstGeom>
          <a:noFill/>
        </p:spPr>
        <p:txBody>
          <a:bodyPr wrap="square" lIns="182854" tIns="146283" rIns="182854" bIns="146283" rtlCol="0">
            <a:spAutoFit/>
          </a:bodyPr>
          <a:lstStyle/>
          <a:p>
            <a:pPr>
              <a:lnSpc>
                <a:spcPct val="90000"/>
              </a:lnSpc>
              <a:spcAft>
                <a:spcPts val="600"/>
              </a:spcAft>
            </a:pPr>
            <a:r>
              <a:rPr lang="en-US" sz="2040" dirty="0">
                <a:solidFill>
                  <a:srgbClr val="000000"/>
                </a:solidFill>
                <a:latin typeface="Segoe UI"/>
              </a:rPr>
              <a:t>Offers, Orders, Back-office</a:t>
            </a:r>
          </a:p>
          <a:p>
            <a:pPr>
              <a:lnSpc>
                <a:spcPct val="90000"/>
              </a:lnSpc>
              <a:spcAft>
                <a:spcPts val="600"/>
              </a:spcAft>
            </a:pPr>
            <a:r>
              <a:rPr lang="en-US" sz="1599" dirty="0">
                <a:solidFill>
                  <a:prstClr val="white"/>
                </a:solidFill>
                <a:latin typeface="Segoe UI"/>
              </a:rPr>
              <a:t>Retail</a:t>
            </a:r>
          </a:p>
        </p:txBody>
      </p:sp>
      <p:sp>
        <p:nvSpPr>
          <p:cNvPr id="48" name="Freeform 90"/>
          <p:cNvSpPr>
            <a:spLocks noChangeAspect="1" noEditPoints="1"/>
          </p:cNvSpPr>
          <p:nvPr/>
        </p:nvSpPr>
        <p:spPr bwMode="black">
          <a:xfrm>
            <a:off x="11166557" y="5040167"/>
            <a:ext cx="512266" cy="562021"/>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3" tIns="41147" rIns="82293" bIns="41147" numCol="1" anchor="t" anchorCtr="0" compatLnSpc="1">
            <a:prstTxWarp prst="textNoShape">
              <a:avLst/>
            </a:prstTxWarp>
          </a:bodyPr>
          <a:lstStyle/>
          <a:p>
            <a:endParaRPr lang="en-US" sz="1599" dirty="0">
              <a:solidFill>
                <a:prstClr val="white"/>
              </a:solidFill>
              <a:latin typeface="Segoe UI"/>
            </a:endParaRPr>
          </a:p>
        </p:txBody>
      </p:sp>
    </p:spTree>
    <p:extLst>
      <p:ext uri="{BB962C8B-B14F-4D97-AF65-F5344CB8AC3E}">
        <p14:creationId xmlns:p14="http://schemas.microsoft.com/office/powerpoint/2010/main" val="3746214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animBg="1"/>
      <p:bldP spid="27" grpId="0" animBg="1"/>
      <p:bldP spid="28" grpId="0"/>
      <p:bldP spid="29" grpId="0"/>
      <p:bldP spid="37" grpId="0"/>
      <p:bldP spid="38" grpId="0"/>
      <p:bldP spid="39" grpId="0" animBg="1"/>
      <p:bldP spid="40" grpId="0"/>
      <p:bldP spid="41" grpId="0" animBg="1"/>
      <p:bldP spid="47" grpId="0"/>
      <p:bldP spid="48"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Push Notification Lifecycle</a:t>
            </a:r>
          </a:p>
        </p:txBody>
      </p:sp>
      <p:sp>
        <p:nvSpPr>
          <p:cNvPr id="2" name="Slide Number Placeholder 1"/>
          <p:cNvSpPr>
            <a:spLocks noGrp="1"/>
          </p:cNvSpPr>
          <p:nvPr>
            <p:ph type="sldNum" sz="quarter" idx="4294967295"/>
          </p:nvPr>
        </p:nvSpPr>
        <p:spPr>
          <a:xfrm>
            <a:off x="9637713" y="6605588"/>
            <a:ext cx="2798762" cy="371475"/>
          </a:xfrm>
        </p:spPr>
        <p:txBody>
          <a:bodyPr/>
          <a:lstStyle/>
          <a:p>
            <a:fld id="{AFFF257A-30C5-4AFB-911B-BE4CEEA1EA82}" type="slidenum">
              <a:rPr lang="en-US" smtClean="0"/>
              <a:pPr/>
              <a:t>26</a:t>
            </a:fld>
            <a:endParaRPr lang="en-US" dirty="0"/>
          </a:p>
        </p:txBody>
      </p:sp>
      <p:sp>
        <p:nvSpPr>
          <p:cNvPr id="19" name="Rectangle 18"/>
          <p:cNvSpPr/>
          <p:nvPr/>
        </p:nvSpPr>
        <p:spPr>
          <a:xfrm>
            <a:off x="7239791" y="1426595"/>
            <a:ext cx="5085435" cy="4543961"/>
          </a:xfrm>
          <a:prstGeom prst="rect">
            <a:avLst/>
          </a:prstGeom>
          <a:solidFill>
            <a:srgbClr val="002050"/>
          </a:solidFill>
          <a:ln w="9525" cap="flat" cmpd="sng" algn="ctr">
            <a:solidFill>
              <a:srgbClr val="0C6126">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932597">
              <a:defRPr/>
            </a:pPr>
            <a:endParaRPr lang="en-US" sz="1836" kern="0" dirty="0">
              <a:solidFill>
                <a:srgbClr val="000000"/>
              </a:solidFill>
              <a:latin typeface="Segoe UI"/>
            </a:endParaRPr>
          </a:p>
        </p:txBody>
      </p:sp>
      <p:graphicFrame>
        <p:nvGraphicFramePr>
          <p:cNvPr id="23" name="Content Placeholder 2"/>
          <p:cNvGraphicFramePr>
            <a:graphicFrameLocks/>
          </p:cNvGraphicFramePr>
          <p:nvPr>
            <p:extLst>
              <p:ext uri="{D42A27DB-BD31-4B8C-83A1-F6EECF244321}">
                <p14:modId xmlns:p14="http://schemas.microsoft.com/office/powerpoint/2010/main" val="1240777867"/>
              </p:ext>
            </p:extLst>
          </p:nvPr>
        </p:nvGraphicFramePr>
        <p:xfrm>
          <a:off x="311749" y="1165754"/>
          <a:ext cx="6886282" cy="5051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4" name="Group 23"/>
          <p:cNvGrpSpPr/>
          <p:nvPr/>
        </p:nvGrpSpPr>
        <p:grpSpPr>
          <a:xfrm>
            <a:off x="10878477" y="2514880"/>
            <a:ext cx="1153715" cy="1751653"/>
            <a:chOff x="10550594" y="2514600"/>
            <a:chExt cx="1154043" cy="1752150"/>
          </a:xfrm>
        </p:grpSpPr>
        <p:sp>
          <p:nvSpPr>
            <p:cNvPr id="25" name="TextBox 24"/>
            <p:cNvSpPr txBox="1"/>
            <p:nvPr/>
          </p:nvSpPr>
          <p:spPr>
            <a:xfrm>
              <a:off x="10550594" y="3594217"/>
              <a:ext cx="1154043" cy="672533"/>
            </a:xfrm>
            <a:prstGeom prst="rect">
              <a:avLst/>
            </a:prstGeom>
            <a:noFill/>
          </p:spPr>
          <p:txBody>
            <a:bodyPr wrap="square" lIns="0" tIns="0" rIns="0" bIns="0" rtlCol="0">
              <a:spAutoFit/>
            </a:bodyPr>
            <a:lstStyle/>
            <a:p>
              <a:pPr algn="ctr" defTabSz="932238">
                <a:defRPr/>
              </a:pPr>
              <a:r>
                <a:rPr lang="en-US" sz="1428" kern="0" dirty="0">
                  <a:solidFill>
                    <a:prstClr val="white"/>
                  </a:solidFill>
                  <a:latin typeface="Segoe" pitchFamily="34" charset="0"/>
                </a:rPr>
                <a:t>Platform</a:t>
              </a:r>
            </a:p>
            <a:p>
              <a:pPr algn="ctr" defTabSz="932238">
                <a:defRPr/>
              </a:pPr>
              <a:r>
                <a:rPr lang="en-US" sz="1428" kern="0" dirty="0">
                  <a:solidFill>
                    <a:prstClr val="white"/>
                  </a:solidFill>
                  <a:latin typeface="Segoe" pitchFamily="34" charset="0"/>
                </a:rPr>
                <a:t>Notification</a:t>
              </a:r>
            </a:p>
            <a:p>
              <a:pPr algn="ctr" defTabSz="932238">
                <a:defRPr/>
              </a:pPr>
              <a:r>
                <a:rPr lang="en-US" sz="1428" kern="0" dirty="0">
                  <a:solidFill>
                    <a:prstClr val="white"/>
                  </a:solidFill>
                  <a:latin typeface="Segoe" pitchFamily="34" charset="0"/>
                </a:rPr>
                <a:t>Service</a:t>
              </a:r>
            </a:p>
          </p:txBody>
        </p:sp>
        <p:sp>
          <p:nvSpPr>
            <p:cNvPr id="26" name="Freeform 61"/>
            <p:cNvSpPr>
              <a:spLocks noEditPoints="1"/>
            </p:cNvSpPr>
            <p:nvPr/>
          </p:nvSpPr>
          <p:spPr bwMode="auto">
            <a:xfrm>
              <a:off x="10700678" y="2514600"/>
              <a:ext cx="853874" cy="1079617"/>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ysClr val="window" lastClr="FFFFFF"/>
            </a:solidFill>
            <a:ln>
              <a:noFill/>
            </a:ln>
          </p:spPr>
          <p:txBody>
            <a:bodyPr vert="horz" wrap="square" lIns="124312" tIns="62156" rIns="124312" bIns="62156" numCol="1" anchor="t" anchorCtr="0" compatLnSpc="1">
              <a:prstTxWarp prst="textNoShape">
                <a:avLst/>
              </a:prstTxWarp>
            </a:bodyPr>
            <a:lstStyle/>
            <a:p>
              <a:pPr defTabSz="932238">
                <a:defRPr/>
              </a:pPr>
              <a:endParaRPr lang="en-US" sz="1903" kern="0" dirty="0">
                <a:solidFill>
                  <a:prstClr val="white"/>
                </a:solidFill>
                <a:latin typeface="Segoe UI"/>
              </a:endParaRPr>
            </a:p>
          </p:txBody>
        </p:sp>
      </p:grpSp>
      <p:cxnSp>
        <p:nvCxnSpPr>
          <p:cNvPr id="27" name="Straight Arrow Connector 26"/>
          <p:cNvCxnSpPr/>
          <p:nvPr/>
        </p:nvCxnSpPr>
        <p:spPr>
          <a:xfrm>
            <a:off x="9170623" y="2086011"/>
            <a:ext cx="1707851" cy="877104"/>
          </a:xfrm>
          <a:prstGeom prst="straightConnector1">
            <a:avLst/>
          </a:prstGeom>
          <a:noFill/>
          <a:ln w="38100" cap="flat" cmpd="sng" algn="ctr">
            <a:solidFill>
              <a:srgbClr val="FFFFFF"/>
            </a:solidFill>
            <a:prstDash val="solid"/>
            <a:headEnd type="none"/>
            <a:tailEnd type="triangle"/>
          </a:ln>
          <a:effectLst>
            <a:outerShdw blurRad="40000" dist="23000" dir="5400000" rotWithShape="0">
              <a:srgbClr val="000000">
                <a:alpha val="35000"/>
              </a:srgbClr>
            </a:outerShdw>
          </a:effectLst>
        </p:spPr>
      </p:cxnSp>
      <p:cxnSp>
        <p:nvCxnSpPr>
          <p:cNvPr id="28" name="Straight Arrow Connector 27"/>
          <p:cNvCxnSpPr/>
          <p:nvPr/>
        </p:nvCxnSpPr>
        <p:spPr>
          <a:xfrm>
            <a:off x="8735843" y="2622489"/>
            <a:ext cx="6710" cy="1675922"/>
          </a:xfrm>
          <a:prstGeom prst="straightConnector1">
            <a:avLst/>
          </a:prstGeom>
          <a:noFill/>
          <a:ln w="38100" cap="flat" cmpd="sng" algn="ctr">
            <a:solidFill>
              <a:srgbClr val="FFFFFF"/>
            </a:solidFill>
            <a:prstDash val="solid"/>
            <a:headEnd type="none"/>
            <a:tailEnd type="triangle"/>
          </a:ln>
          <a:effectLst>
            <a:outerShdw blurRad="40000" dist="23000" dir="5400000" rotWithShape="0">
              <a:srgbClr val="000000">
                <a:alpha val="35000"/>
              </a:srgbClr>
            </a:outerShdw>
          </a:effectLst>
        </p:spPr>
      </p:cxnSp>
      <p:cxnSp>
        <p:nvCxnSpPr>
          <p:cNvPr id="29" name="Straight Arrow Connector 28"/>
          <p:cNvCxnSpPr/>
          <p:nvPr/>
        </p:nvCxnSpPr>
        <p:spPr>
          <a:xfrm flipV="1">
            <a:off x="9170623" y="3480513"/>
            <a:ext cx="1707851" cy="1142677"/>
          </a:xfrm>
          <a:prstGeom prst="straightConnector1">
            <a:avLst/>
          </a:prstGeom>
          <a:noFill/>
          <a:ln w="38100" cap="flat" cmpd="sng" algn="ctr">
            <a:solidFill>
              <a:srgbClr val="15AEEF"/>
            </a:solidFill>
            <a:prstDash val="solid"/>
            <a:headEnd type="none"/>
            <a:tailEnd type="triangle"/>
          </a:ln>
          <a:effectLst>
            <a:outerShdw blurRad="40000" dist="23000" dir="5400000" rotWithShape="0">
              <a:srgbClr val="000000">
                <a:alpha val="35000"/>
              </a:srgbClr>
            </a:outerShdw>
          </a:effectLst>
        </p:spPr>
      </p:cxnSp>
      <p:cxnSp>
        <p:nvCxnSpPr>
          <p:cNvPr id="30" name="Straight Arrow Connector 29"/>
          <p:cNvCxnSpPr/>
          <p:nvPr/>
        </p:nvCxnSpPr>
        <p:spPr>
          <a:xfrm flipH="1" flipV="1">
            <a:off x="9170624" y="1875525"/>
            <a:ext cx="1751828" cy="871912"/>
          </a:xfrm>
          <a:prstGeom prst="straightConnector1">
            <a:avLst/>
          </a:prstGeom>
          <a:noFill/>
          <a:ln w="38100" cap="flat" cmpd="sng" algn="ctr">
            <a:solidFill>
              <a:srgbClr val="15AEEF"/>
            </a:solidFill>
            <a:prstDash val="solid"/>
            <a:headEnd type="none"/>
            <a:tailEnd type="triangle"/>
          </a:ln>
          <a:effectLst>
            <a:outerShdw blurRad="40000" dist="23000" dir="5400000" rotWithShape="0">
              <a:srgbClr val="000000">
                <a:alpha val="35000"/>
              </a:srgbClr>
            </a:outerShdw>
          </a:effectLst>
        </p:spPr>
      </p:cxnSp>
      <p:cxnSp>
        <p:nvCxnSpPr>
          <p:cNvPr id="31" name="Straight Arrow Connector 30"/>
          <p:cNvCxnSpPr/>
          <p:nvPr/>
        </p:nvCxnSpPr>
        <p:spPr>
          <a:xfrm flipH="1">
            <a:off x="9276413" y="3657554"/>
            <a:ext cx="1652750" cy="1098672"/>
          </a:xfrm>
          <a:prstGeom prst="straightConnector1">
            <a:avLst/>
          </a:prstGeom>
          <a:noFill/>
          <a:ln w="38100" cap="flat" cmpd="sng" algn="ctr">
            <a:solidFill>
              <a:srgbClr val="FFC000">
                <a:alpha val="50000"/>
              </a:srgbClr>
            </a:solidFill>
            <a:prstDash val="solid"/>
            <a:headEnd type="none"/>
            <a:tailEnd type="triangle"/>
          </a:ln>
          <a:effectLst>
            <a:outerShdw blurRad="40000" dist="23000" dir="5400000" rotWithShape="0">
              <a:srgbClr val="000000">
                <a:alpha val="35000"/>
              </a:srgbClr>
            </a:outerShdw>
          </a:effectLst>
        </p:spPr>
      </p:cxnSp>
      <p:grpSp>
        <p:nvGrpSpPr>
          <p:cNvPr id="32" name="Group 31"/>
          <p:cNvGrpSpPr/>
          <p:nvPr/>
        </p:nvGrpSpPr>
        <p:grpSpPr>
          <a:xfrm>
            <a:off x="8122698" y="4343160"/>
            <a:ext cx="1229894" cy="1224154"/>
            <a:chOff x="7794034" y="4343400"/>
            <a:chExt cx="1230243" cy="1224502"/>
          </a:xfrm>
          <a:solidFill>
            <a:sysClr val="window" lastClr="FFFFFF"/>
          </a:solidFill>
        </p:grpSpPr>
        <p:sp>
          <p:nvSpPr>
            <p:cNvPr id="33" name="Freeform 80"/>
            <p:cNvSpPr>
              <a:spLocks noEditPoints="1"/>
            </p:cNvSpPr>
            <p:nvPr/>
          </p:nvSpPr>
          <p:spPr bwMode="auto">
            <a:xfrm>
              <a:off x="7972447" y="4343400"/>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grpFill/>
            <a:ln>
              <a:noFill/>
            </a:ln>
          </p:spPr>
          <p:txBody>
            <a:bodyPr vert="horz" wrap="square" lIns="93234" tIns="46616" rIns="93234" bIns="46616" numCol="1" anchor="t" anchorCtr="0" compatLnSpc="1">
              <a:prstTxWarp prst="textNoShape">
                <a:avLst/>
              </a:prstTxWarp>
            </a:bodyPr>
            <a:lstStyle/>
            <a:p>
              <a:pPr defTabSz="932597">
                <a:defRPr/>
              </a:pPr>
              <a:endParaRPr lang="en-US" sz="1836" kern="0" dirty="0">
                <a:solidFill>
                  <a:srgbClr val="000000"/>
                </a:solidFill>
                <a:latin typeface="Segoe UI"/>
              </a:endParaRPr>
            </a:p>
          </p:txBody>
        </p:sp>
        <p:sp>
          <p:nvSpPr>
            <p:cNvPr id="34" name="TextBox 33"/>
            <p:cNvSpPr txBox="1"/>
            <p:nvPr/>
          </p:nvSpPr>
          <p:spPr>
            <a:xfrm>
              <a:off x="7794034" y="5343724"/>
              <a:ext cx="1230243" cy="224178"/>
            </a:xfrm>
            <a:prstGeom prst="rect">
              <a:avLst/>
            </a:prstGeom>
            <a:noFill/>
          </p:spPr>
          <p:txBody>
            <a:bodyPr wrap="square" lIns="0" tIns="0" rIns="0" bIns="0" rtlCol="0">
              <a:spAutoFit/>
            </a:bodyPr>
            <a:lstStyle/>
            <a:p>
              <a:pPr algn="ctr" defTabSz="932238">
                <a:defRPr/>
              </a:pPr>
              <a:r>
                <a:rPr lang="en-US" sz="1428" kern="0" dirty="0">
                  <a:solidFill>
                    <a:prstClr val="white"/>
                  </a:solidFill>
                  <a:latin typeface="Segoe" pitchFamily="34" charset="0"/>
                </a:rPr>
                <a:t>App back-end</a:t>
              </a:r>
            </a:p>
          </p:txBody>
        </p:sp>
      </p:grpSp>
      <p:sp>
        <p:nvSpPr>
          <p:cNvPr id="38" name="Rounded Rectangle 6"/>
          <p:cNvSpPr/>
          <p:nvPr/>
        </p:nvSpPr>
        <p:spPr bwMode="auto">
          <a:xfrm>
            <a:off x="8553586" y="1698801"/>
            <a:ext cx="434457" cy="70488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ysClr val="window" lastClr="FFFFFF"/>
          </a:solidFill>
          <a:ln w="25400" cap="flat" cmpd="sng" algn="ctr">
            <a:noFill/>
            <a:prstDash val="solid"/>
            <a:headEnd type="none" w="med" len="med"/>
            <a:tailEnd type="none" w="med" len="med"/>
          </a:ln>
          <a:effectLst/>
        </p:spPr>
        <p:txBody>
          <a:bodyPr vert="horz" wrap="square" lIns="121881" tIns="60940" rIns="121881" bIns="60940" numCol="1" rtlCol="0" anchor="ctr" anchorCtr="0" compatLnSpc="1">
            <a:prstTxWarp prst="textNoShape">
              <a:avLst/>
            </a:prstTxWarp>
          </a:bodyPr>
          <a:lstStyle/>
          <a:p>
            <a:pPr defTabSz="822637">
              <a:defRPr/>
            </a:pPr>
            <a:endParaRPr lang="en-US" sz="2265" kern="0" spc="-134" dirty="0">
              <a:solidFill>
                <a:prstClr val="white"/>
              </a:solidFill>
              <a:latin typeface="Segoe Light" pitchFamily="34" charset="0"/>
            </a:endParaRPr>
          </a:p>
        </p:txBody>
      </p:sp>
    </p:spTree>
    <p:extLst>
      <p:ext uri="{BB962C8B-B14F-4D97-AF65-F5344CB8AC3E}">
        <p14:creationId xmlns:p14="http://schemas.microsoft.com/office/powerpoint/2010/main" val="1149674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Challenges of Push Notifications</a:t>
            </a:r>
          </a:p>
        </p:txBody>
      </p:sp>
      <p:sp>
        <p:nvSpPr>
          <p:cNvPr id="2" name="Slide Number Placeholder 1"/>
          <p:cNvSpPr>
            <a:spLocks noGrp="1"/>
          </p:cNvSpPr>
          <p:nvPr>
            <p:ph type="sldNum" sz="quarter" idx="4294967295"/>
          </p:nvPr>
        </p:nvSpPr>
        <p:spPr>
          <a:xfrm>
            <a:off x="9637713" y="6605588"/>
            <a:ext cx="2798762" cy="371475"/>
          </a:xfrm>
        </p:spPr>
        <p:txBody>
          <a:bodyPr/>
          <a:lstStyle/>
          <a:p>
            <a:fld id="{AFFF257A-30C5-4AFB-911B-BE4CEEA1EA82}" type="slidenum">
              <a:rPr lang="en-US" smtClean="0"/>
              <a:pPr/>
              <a:t>27</a:t>
            </a:fld>
            <a:endParaRPr lang="en-US" dirty="0"/>
          </a:p>
        </p:txBody>
      </p:sp>
      <p:graphicFrame>
        <p:nvGraphicFramePr>
          <p:cNvPr id="6" name="Content Placeholder 1"/>
          <p:cNvGraphicFramePr>
            <a:graphicFrameLocks/>
          </p:cNvGraphicFramePr>
          <p:nvPr>
            <p:extLst/>
          </p:nvPr>
        </p:nvGraphicFramePr>
        <p:xfrm>
          <a:off x="534464" y="1360630"/>
          <a:ext cx="11502108" cy="5051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410131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Using Notification Hubs</a:t>
            </a:r>
          </a:p>
        </p:txBody>
      </p:sp>
      <p:sp>
        <p:nvSpPr>
          <p:cNvPr id="52" name="Rectangle 51"/>
          <p:cNvSpPr/>
          <p:nvPr/>
        </p:nvSpPr>
        <p:spPr>
          <a:xfrm>
            <a:off x="7138505" y="1567566"/>
            <a:ext cx="5085435" cy="4696878"/>
          </a:xfrm>
          <a:prstGeom prst="rect">
            <a:avLst/>
          </a:prstGeom>
          <a:solidFill>
            <a:srgbClr val="002050"/>
          </a:solidFill>
          <a:ln w="9525" cap="flat" cmpd="sng" algn="ctr">
            <a:solidFill>
              <a:srgbClr val="0C6126">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932597">
              <a:defRPr/>
            </a:pPr>
            <a:endParaRPr lang="en-US" sz="1836" kern="0" dirty="0">
              <a:solidFill>
                <a:srgbClr val="000000"/>
              </a:solidFill>
              <a:latin typeface="Segoe UI"/>
            </a:endParaRPr>
          </a:p>
        </p:txBody>
      </p:sp>
      <p:graphicFrame>
        <p:nvGraphicFramePr>
          <p:cNvPr id="54" name="Diagram 53"/>
          <p:cNvGraphicFramePr/>
          <p:nvPr>
            <p:extLst>
              <p:ext uri="{D42A27DB-BD31-4B8C-83A1-F6EECF244321}">
                <p14:modId xmlns:p14="http://schemas.microsoft.com/office/powerpoint/2010/main" val="3719818832"/>
              </p:ext>
            </p:extLst>
          </p:nvPr>
        </p:nvGraphicFramePr>
        <p:xfrm>
          <a:off x="882" y="1669296"/>
          <a:ext cx="7120815" cy="4400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5" name="Group 54"/>
          <p:cNvGrpSpPr/>
          <p:nvPr/>
        </p:nvGrpSpPr>
        <p:grpSpPr>
          <a:xfrm>
            <a:off x="9864286" y="3640146"/>
            <a:ext cx="1153715" cy="839901"/>
            <a:chOff x="10093628" y="3957172"/>
            <a:chExt cx="1154043" cy="840139"/>
          </a:xfrm>
        </p:grpSpPr>
        <p:sp>
          <p:nvSpPr>
            <p:cNvPr id="56" name="TextBox 55"/>
            <p:cNvSpPr txBox="1"/>
            <p:nvPr/>
          </p:nvSpPr>
          <p:spPr>
            <a:xfrm>
              <a:off x="10093628" y="4562471"/>
              <a:ext cx="1154043" cy="234840"/>
            </a:xfrm>
            <a:prstGeom prst="rect">
              <a:avLst/>
            </a:prstGeom>
            <a:noFill/>
          </p:spPr>
          <p:txBody>
            <a:bodyPr wrap="square" lIns="0" tIns="0" rIns="0" bIns="0" rtlCol="0">
              <a:spAutoFit/>
            </a:bodyPr>
            <a:lstStyle/>
            <a:p>
              <a:pPr algn="ctr" defTabSz="932238">
                <a:defRPr/>
              </a:pPr>
              <a:r>
                <a:rPr lang="en-US" sz="1496" kern="0" dirty="0">
                  <a:solidFill>
                    <a:prstClr val="white"/>
                  </a:solidFill>
                  <a:latin typeface="Segoe" pitchFamily="34" charset="0"/>
                </a:rPr>
                <a:t>APNs</a:t>
              </a:r>
            </a:p>
          </p:txBody>
        </p:sp>
        <p:sp>
          <p:nvSpPr>
            <p:cNvPr id="57" name="Freeform 61"/>
            <p:cNvSpPr>
              <a:spLocks noEditPoints="1"/>
            </p:cNvSpPr>
            <p:nvPr/>
          </p:nvSpPr>
          <p:spPr bwMode="auto">
            <a:xfrm>
              <a:off x="10396717" y="3957172"/>
              <a:ext cx="437009" cy="531736"/>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ysClr val="window" lastClr="FFFFFF"/>
            </a:solidFill>
            <a:ln>
              <a:noFill/>
            </a:ln>
          </p:spPr>
          <p:txBody>
            <a:bodyPr vert="horz" wrap="square" lIns="124312" tIns="62156" rIns="124312" bIns="62156" numCol="1" anchor="t" anchorCtr="0" compatLnSpc="1">
              <a:prstTxWarp prst="textNoShape">
                <a:avLst/>
              </a:prstTxWarp>
            </a:bodyPr>
            <a:lstStyle/>
            <a:p>
              <a:pPr defTabSz="932238">
                <a:defRPr/>
              </a:pPr>
              <a:endParaRPr lang="en-US" sz="1903" kern="0" dirty="0">
                <a:solidFill>
                  <a:prstClr val="white"/>
                </a:solidFill>
                <a:latin typeface="Segoe UI"/>
              </a:endParaRPr>
            </a:p>
          </p:txBody>
        </p:sp>
      </p:grpSp>
      <p:grpSp>
        <p:nvGrpSpPr>
          <p:cNvPr id="58" name="Group 57"/>
          <p:cNvGrpSpPr/>
          <p:nvPr/>
        </p:nvGrpSpPr>
        <p:grpSpPr>
          <a:xfrm>
            <a:off x="10357294" y="3685482"/>
            <a:ext cx="1153715" cy="775591"/>
            <a:chOff x="10867162" y="4030738"/>
            <a:chExt cx="1154043" cy="775812"/>
          </a:xfrm>
        </p:grpSpPr>
        <p:sp>
          <p:nvSpPr>
            <p:cNvPr id="59" name="TextBox 58"/>
            <p:cNvSpPr txBox="1"/>
            <p:nvPr/>
          </p:nvSpPr>
          <p:spPr>
            <a:xfrm>
              <a:off x="10867162" y="4571709"/>
              <a:ext cx="1154043" cy="234841"/>
            </a:xfrm>
            <a:prstGeom prst="rect">
              <a:avLst/>
            </a:prstGeom>
            <a:noFill/>
          </p:spPr>
          <p:txBody>
            <a:bodyPr wrap="square" lIns="0" tIns="0" rIns="0" bIns="0" rtlCol="0">
              <a:spAutoFit/>
            </a:bodyPr>
            <a:lstStyle/>
            <a:p>
              <a:pPr algn="ctr" defTabSz="932238">
                <a:defRPr/>
              </a:pPr>
              <a:r>
                <a:rPr lang="en-US" sz="1496" kern="0" dirty="0">
                  <a:solidFill>
                    <a:prstClr val="white"/>
                  </a:solidFill>
                  <a:latin typeface="Segoe" pitchFamily="34" charset="0"/>
                </a:rPr>
                <a:t>WNS</a:t>
              </a:r>
            </a:p>
          </p:txBody>
        </p:sp>
        <p:sp>
          <p:nvSpPr>
            <p:cNvPr id="60" name="Freeform 61"/>
            <p:cNvSpPr>
              <a:spLocks noEditPoints="1"/>
            </p:cNvSpPr>
            <p:nvPr/>
          </p:nvSpPr>
          <p:spPr bwMode="auto">
            <a:xfrm>
              <a:off x="11234078" y="4030738"/>
              <a:ext cx="437383" cy="51427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ysClr val="window" lastClr="FFFFFF"/>
            </a:solidFill>
            <a:ln>
              <a:noFill/>
            </a:ln>
          </p:spPr>
          <p:txBody>
            <a:bodyPr vert="horz" wrap="square" lIns="124312" tIns="62156" rIns="124312" bIns="62156" numCol="1" anchor="t" anchorCtr="0" compatLnSpc="1">
              <a:prstTxWarp prst="textNoShape">
                <a:avLst/>
              </a:prstTxWarp>
            </a:bodyPr>
            <a:lstStyle/>
            <a:p>
              <a:pPr defTabSz="932238">
                <a:defRPr/>
              </a:pPr>
              <a:endParaRPr lang="en-US" sz="1903" kern="0" dirty="0">
                <a:solidFill>
                  <a:prstClr val="white"/>
                </a:solidFill>
                <a:latin typeface="Segoe UI"/>
              </a:endParaRPr>
            </a:p>
          </p:txBody>
        </p:sp>
      </p:grpSp>
      <p:grpSp>
        <p:nvGrpSpPr>
          <p:cNvPr id="61" name="Group 60"/>
          <p:cNvGrpSpPr/>
          <p:nvPr/>
        </p:nvGrpSpPr>
        <p:grpSpPr>
          <a:xfrm>
            <a:off x="8401360" y="5183506"/>
            <a:ext cx="1760570" cy="1208776"/>
            <a:chOff x="8773626" y="2156700"/>
            <a:chExt cx="1726696" cy="1185519"/>
          </a:xfrm>
          <a:solidFill>
            <a:srgbClr val="002050"/>
          </a:solidFill>
        </p:grpSpPr>
        <p:grpSp>
          <p:nvGrpSpPr>
            <p:cNvPr id="62" name="Group 61"/>
            <p:cNvGrpSpPr/>
            <p:nvPr/>
          </p:nvGrpSpPr>
          <p:grpSpPr>
            <a:xfrm>
              <a:off x="8773626" y="2156700"/>
              <a:ext cx="1726696" cy="1185519"/>
              <a:chOff x="4879203" y="2324936"/>
              <a:chExt cx="1726696" cy="1185519"/>
            </a:xfrm>
            <a:grpFill/>
          </p:grpSpPr>
          <p:sp>
            <p:nvSpPr>
              <p:cNvPr id="64" name="Rectangle 63"/>
              <p:cNvSpPr/>
              <p:nvPr/>
            </p:nvSpPr>
            <p:spPr bwMode="auto">
              <a:xfrm>
                <a:off x="4879203" y="2324936"/>
                <a:ext cx="1726696" cy="1185519"/>
              </a:xfrm>
              <a:prstGeom prst="rect">
                <a:avLst/>
              </a:prstGeom>
              <a:noFill/>
              <a:ln w="25400" cap="flat" cmpd="sng" algn="ctr">
                <a:noFill/>
                <a:prstDash val="solid"/>
                <a:headEnd type="none" w="med" len="med"/>
                <a:tailEnd type="none" w="med" len="med"/>
              </a:ln>
              <a:effectLst/>
            </p:spPr>
            <p:txBody>
              <a:bodyPr vert="horz" wrap="square" lIns="124307" tIns="62153" rIns="124307" bIns="62153" numCol="1" rtlCol="0" anchor="ctr" anchorCtr="0" compatLnSpc="1">
                <a:prstTxWarp prst="textNoShape">
                  <a:avLst/>
                </a:prstTxWarp>
              </a:bodyPr>
              <a:lstStyle/>
              <a:p>
                <a:pPr algn="ctr" defTabSz="931931" fontAlgn="base">
                  <a:spcBef>
                    <a:spcPct val="0"/>
                  </a:spcBef>
                  <a:spcAft>
                    <a:spcPct val="0"/>
                  </a:spcAft>
                  <a:defRPr/>
                </a:pPr>
                <a:endParaRPr lang="en-US" sz="1496" kern="0" dirty="0">
                  <a:solidFill>
                    <a:prstClr val="white"/>
                  </a:solidFill>
                  <a:latin typeface="Segoe UI"/>
                </a:endParaRPr>
              </a:p>
            </p:txBody>
          </p:sp>
          <p:sp>
            <p:nvSpPr>
              <p:cNvPr id="65" name="TextBox 64"/>
              <p:cNvSpPr txBox="1"/>
              <p:nvPr/>
            </p:nvSpPr>
            <p:spPr>
              <a:xfrm>
                <a:off x="4924578" y="3061942"/>
                <a:ext cx="1481240" cy="230256"/>
              </a:xfrm>
              <a:prstGeom prst="rect">
                <a:avLst/>
              </a:prstGeom>
              <a:noFill/>
            </p:spPr>
            <p:txBody>
              <a:bodyPr wrap="none" lIns="124312" tIns="0" rIns="0" bIns="0" rtlCol="0">
                <a:spAutoFit/>
              </a:bodyPr>
              <a:lstStyle/>
              <a:p>
                <a:pPr algn="ctr" defTabSz="932238">
                  <a:defRPr/>
                </a:pPr>
                <a:r>
                  <a:rPr lang="en-US" sz="1496" kern="0" dirty="0">
                    <a:solidFill>
                      <a:prstClr val="white"/>
                    </a:solidFill>
                    <a:latin typeface="Segoe" pitchFamily="34" charset="0"/>
                  </a:rPr>
                  <a:t>Notification Hub</a:t>
                </a:r>
              </a:p>
            </p:txBody>
          </p:sp>
        </p:grpSp>
        <p:sp>
          <p:nvSpPr>
            <p:cNvPr id="63" name="Freeform 73"/>
            <p:cNvSpPr>
              <a:spLocks noEditPoints="1"/>
            </p:cNvSpPr>
            <p:nvPr/>
          </p:nvSpPr>
          <p:spPr bwMode="auto">
            <a:xfrm>
              <a:off x="9313829" y="2276958"/>
              <a:ext cx="601662" cy="58097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ysClr val="window" lastClr="FFFFFF"/>
            </a:solidFill>
            <a:ln>
              <a:noFill/>
            </a:ln>
          </p:spPr>
          <p:txBody>
            <a:bodyPr vert="horz" wrap="square" lIns="124312" tIns="62156" rIns="124312" bIns="62156" numCol="1" anchor="t" anchorCtr="0" compatLnSpc="1">
              <a:prstTxWarp prst="textNoShape">
                <a:avLst/>
              </a:prstTxWarp>
            </a:bodyPr>
            <a:lstStyle/>
            <a:p>
              <a:pPr defTabSz="932238">
                <a:defRPr/>
              </a:pPr>
              <a:endParaRPr lang="en-US" sz="1903" kern="0" dirty="0">
                <a:solidFill>
                  <a:prstClr val="white"/>
                </a:solidFill>
                <a:latin typeface="Segoe UI"/>
              </a:endParaRPr>
            </a:p>
          </p:txBody>
        </p:sp>
      </p:grpSp>
      <p:grpSp>
        <p:nvGrpSpPr>
          <p:cNvPr id="66" name="Group 65"/>
          <p:cNvGrpSpPr/>
          <p:nvPr/>
        </p:nvGrpSpPr>
        <p:grpSpPr>
          <a:xfrm>
            <a:off x="7132509" y="3389903"/>
            <a:ext cx="1229894" cy="1234813"/>
            <a:chOff x="6259896" y="3521405"/>
            <a:chExt cx="1230243" cy="1235164"/>
          </a:xfrm>
        </p:grpSpPr>
        <p:sp>
          <p:nvSpPr>
            <p:cNvPr id="67" name="Freeform 80"/>
            <p:cNvSpPr>
              <a:spLocks noEditPoints="1"/>
            </p:cNvSpPr>
            <p:nvPr/>
          </p:nvSpPr>
          <p:spPr bwMode="auto">
            <a:xfrm>
              <a:off x="6438309" y="3521405"/>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ysClr val="window" lastClr="FFFFFF"/>
            </a:solidFill>
            <a:ln>
              <a:noFill/>
            </a:ln>
          </p:spPr>
          <p:txBody>
            <a:bodyPr vert="horz" wrap="square" lIns="93234" tIns="46616" rIns="93234" bIns="46616" numCol="1" anchor="t" anchorCtr="0" compatLnSpc="1">
              <a:prstTxWarp prst="textNoShape">
                <a:avLst/>
              </a:prstTxWarp>
            </a:bodyPr>
            <a:lstStyle/>
            <a:p>
              <a:pPr defTabSz="932597">
                <a:defRPr/>
              </a:pPr>
              <a:endParaRPr lang="en-US" sz="1836" kern="0" dirty="0">
                <a:solidFill>
                  <a:srgbClr val="000000"/>
                </a:solidFill>
                <a:latin typeface="Segoe UI"/>
              </a:endParaRPr>
            </a:p>
          </p:txBody>
        </p:sp>
        <p:sp>
          <p:nvSpPr>
            <p:cNvPr id="68" name="TextBox 67"/>
            <p:cNvSpPr txBox="1"/>
            <p:nvPr/>
          </p:nvSpPr>
          <p:spPr>
            <a:xfrm>
              <a:off x="6259896" y="4521729"/>
              <a:ext cx="1230243" cy="234840"/>
            </a:xfrm>
            <a:prstGeom prst="rect">
              <a:avLst/>
            </a:prstGeom>
            <a:noFill/>
          </p:spPr>
          <p:txBody>
            <a:bodyPr wrap="square" lIns="0" tIns="0" rIns="0" bIns="0" rtlCol="0">
              <a:spAutoFit/>
            </a:bodyPr>
            <a:lstStyle/>
            <a:p>
              <a:pPr algn="ctr" defTabSz="932238">
                <a:defRPr/>
              </a:pPr>
              <a:r>
                <a:rPr lang="en-US" sz="1496" kern="0" dirty="0">
                  <a:solidFill>
                    <a:prstClr val="white"/>
                  </a:solidFill>
                  <a:latin typeface="Segoe" pitchFamily="34" charset="0"/>
                </a:rPr>
                <a:t>App back-end</a:t>
              </a:r>
            </a:p>
          </p:txBody>
        </p:sp>
      </p:grpSp>
      <p:cxnSp>
        <p:nvCxnSpPr>
          <p:cNvPr id="69" name="Straight Arrow Connector 68"/>
          <p:cNvCxnSpPr/>
          <p:nvPr/>
        </p:nvCxnSpPr>
        <p:spPr>
          <a:xfrm>
            <a:off x="8737542" y="2884911"/>
            <a:ext cx="1381451" cy="688530"/>
          </a:xfrm>
          <a:prstGeom prst="straightConnector1">
            <a:avLst/>
          </a:prstGeom>
          <a:noFill/>
          <a:ln w="38100" cap="flat" cmpd="sng" algn="ctr">
            <a:solidFill>
              <a:srgbClr val="15AEEF">
                <a:alpha val="50000"/>
              </a:srgbClr>
            </a:solidFill>
            <a:prstDash val="solid"/>
            <a:headEnd type="none"/>
            <a:tailEnd type="triangle"/>
          </a:ln>
          <a:effectLst>
            <a:outerShdw blurRad="40000" dist="23000" dir="5400000" rotWithShape="0">
              <a:srgbClr val="000000">
                <a:alpha val="35000"/>
              </a:srgbClr>
            </a:outerShdw>
          </a:effectLst>
        </p:spPr>
      </p:cxnSp>
      <p:cxnSp>
        <p:nvCxnSpPr>
          <p:cNvPr id="70" name="Straight Arrow Connector 69"/>
          <p:cNvCxnSpPr/>
          <p:nvPr/>
        </p:nvCxnSpPr>
        <p:spPr>
          <a:xfrm>
            <a:off x="8452974" y="2837769"/>
            <a:ext cx="719194" cy="2162967"/>
          </a:xfrm>
          <a:prstGeom prst="straightConnector1">
            <a:avLst/>
          </a:prstGeom>
          <a:noFill/>
          <a:ln w="38100" cap="flat" cmpd="sng" algn="ctr">
            <a:solidFill>
              <a:srgbClr val="15AEEF">
                <a:alpha val="50000"/>
              </a:srgbClr>
            </a:solidFill>
            <a:prstDash val="solid"/>
            <a:headEnd type="none"/>
            <a:tailEnd type="triangle"/>
          </a:ln>
          <a:effectLst>
            <a:outerShdw blurRad="40000" dist="23000" dir="5400000" rotWithShape="0">
              <a:srgbClr val="000000">
                <a:alpha val="35000"/>
              </a:srgbClr>
            </a:outerShdw>
          </a:effectLst>
        </p:spPr>
      </p:cxnSp>
      <p:cxnSp>
        <p:nvCxnSpPr>
          <p:cNvPr id="71" name="Straight Arrow Connector 70"/>
          <p:cNvCxnSpPr/>
          <p:nvPr/>
        </p:nvCxnSpPr>
        <p:spPr>
          <a:xfrm>
            <a:off x="10304220" y="2896326"/>
            <a:ext cx="366588" cy="645458"/>
          </a:xfrm>
          <a:prstGeom prst="straightConnector1">
            <a:avLst/>
          </a:prstGeom>
          <a:noFill/>
          <a:ln w="38100" cap="flat" cmpd="sng" algn="ctr">
            <a:solidFill>
              <a:srgbClr val="15AEEF">
                <a:alpha val="50000"/>
              </a:srgbClr>
            </a:solidFill>
            <a:prstDash val="solid"/>
            <a:headEnd type="none"/>
            <a:tailEnd type="triangle"/>
          </a:ln>
          <a:effectLst>
            <a:outerShdw blurRad="40000" dist="23000" dir="5400000" rotWithShape="0">
              <a:srgbClr val="000000">
                <a:alpha val="35000"/>
              </a:srgbClr>
            </a:outerShdw>
          </a:effectLst>
        </p:spPr>
      </p:cxnSp>
      <p:cxnSp>
        <p:nvCxnSpPr>
          <p:cNvPr id="72" name="Straight Arrow Connector 71"/>
          <p:cNvCxnSpPr/>
          <p:nvPr/>
        </p:nvCxnSpPr>
        <p:spPr>
          <a:xfrm flipH="1">
            <a:off x="9473397" y="3103267"/>
            <a:ext cx="683652" cy="1897468"/>
          </a:xfrm>
          <a:prstGeom prst="straightConnector1">
            <a:avLst/>
          </a:prstGeom>
          <a:noFill/>
          <a:ln w="38100" cap="flat" cmpd="sng" algn="ctr">
            <a:solidFill>
              <a:srgbClr val="15AEEF">
                <a:alpha val="50000"/>
              </a:srgbClr>
            </a:solidFill>
            <a:prstDash val="solid"/>
            <a:headEnd type="none"/>
            <a:tailEnd type="triangle"/>
          </a:ln>
          <a:effectLst>
            <a:outerShdw blurRad="40000" dist="23000" dir="5400000" rotWithShape="0">
              <a:srgbClr val="000000">
                <a:alpha val="35000"/>
              </a:srgbClr>
            </a:outerShdw>
          </a:effectLst>
        </p:spPr>
      </p:cxnSp>
      <p:cxnSp>
        <p:nvCxnSpPr>
          <p:cNvPr id="73" name="Straight Arrow Connector 72"/>
          <p:cNvCxnSpPr/>
          <p:nvPr/>
        </p:nvCxnSpPr>
        <p:spPr>
          <a:xfrm>
            <a:off x="7928227" y="4724009"/>
            <a:ext cx="594443" cy="713119"/>
          </a:xfrm>
          <a:prstGeom prst="straightConnector1">
            <a:avLst/>
          </a:prstGeom>
          <a:noFill/>
          <a:ln w="38100" cap="flat" cmpd="sng" algn="ctr">
            <a:solidFill>
              <a:srgbClr val="FFC000">
                <a:alpha val="50000"/>
              </a:srgbClr>
            </a:solidFill>
            <a:prstDash val="solid"/>
            <a:headEnd type="none"/>
            <a:tailEnd type="triangle"/>
          </a:ln>
          <a:effectLst>
            <a:outerShdw blurRad="40000" dist="23000" dir="5400000" rotWithShape="0">
              <a:srgbClr val="000000">
                <a:alpha val="35000"/>
              </a:srgbClr>
            </a:outerShdw>
          </a:effectLst>
        </p:spPr>
      </p:cxnSp>
      <p:cxnSp>
        <p:nvCxnSpPr>
          <p:cNvPr id="74" name="Straight Arrow Connector 73"/>
          <p:cNvCxnSpPr/>
          <p:nvPr/>
        </p:nvCxnSpPr>
        <p:spPr>
          <a:xfrm flipV="1">
            <a:off x="9935857" y="4636503"/>
            <a:ext cx="183133" cy="422466"/>
          </a:xfrm>
          <a:prstGeom prst="straightConnector1">
            <a:avLst/>
          </a:prstGeom>
          <a:noFill/>
          <a:ln w="38100" cap="flat" cmpd="sng" algn="ctr">
            <a:solidFill>
              <a:srgbClr val="FFC000">
                <a:alpha val="50000"/>
              </a:srgbClr>
            </a:solidFill>
            <a:prstDash val="solid"/>
            <a:headEnd type="none"/>
            <a:tailEnd type="triangle"/>
          </a:ln>
          <a:effectLst>
            <a:outerShdw blurRad="40000" dist="23000" dir="5400000" rotWithShape="0">
              <a:srgbClr val="000000">
                <a:alpha val="35000"/>
              </a:srgbClr>
            </a:outerShdw>
          </a:effectLst>
        </p:spPr>
      </p:cxnSp>
      <p:cxnSp>
        <p:nvCxnSpPr>
          <p:cNvPr id="75" name="Straight Arrow Connector 74"/>
          <p:cNvCxnSpPr/>
          <p:nvPr/>
        </p:nvCxnSpPr>
        <p:spPr>
          <a:xfrm flipV="1">
            <a:off x="10191624" y="4551291"/>
            <a:ext cx="532482" cy="999608"/>
          </a:xfrm>
          <a:prstGeom prst="straightConnector1">
            <a:avLst/>
          </a:prstGeom>
          <a:noFill/>
          <a:ln w="38100" cap="flat" cmpd="sng" algn="ctr">
            <a:solidFill>
              <a:srgbClr val="FFC000">
                <a:alpha val="50000"/>
              </a:srgbClr>
            </a:solidFill>
            <a:prstDash val="solid"/>
            <a:headEnd type="none"/>
            <a:tailEnd type="triangle"/>
          </a:ln>
          <a:effectLst>
            <a:outerShdw blurRad="40000" dist="23000" dir="5400000" rotWithShape="0">
              <a:srgbClr val="000000">
                <a:alpha val="35000"/>
              </a:srgbClr>
            </a:outerShdw>
          </a:effectLst>
        </p:spPr>
      </p:cxnSp>
      <p:cxnSp>
        <p:nvCxnSpPr>
          <p:cNvPr id="76" name="Straight Arrow Connector 75"/>
          <p:cNvCxnSpPr/>
          <p:nvPr/>
        </p:nvCxnSpPr>
        <p:spPr>
          <a:xfrm flipH="1" flipV="1">
            <a:off x="10487513" y="2865058"/>
            <a:ext cx="359560" cy="660024"/>
          </a:xfrm>
          <a:prstGeom prst="straightConnector1">
            <a:avLst/>
          </a:prstGeom>
          <a:noFill/>
          <a:ln w="38100" cap="flat" cmpd="sng" algn="ctr">
            <a:solidFill>
              <a:srgbClr val="FFC000">
                <a:alpha val="50000"/>
              </a:srgbClr>
            </a:solidFill>
            <a:prstDash val="solid"/>
            <a:headEnd type="none"/>
            <a:tailEnd type="triangle"/>
          </a:ln>
          <a:effectLst>
            <a:outerShdw blurRad="40000" dist="23000" dir="5400000" rotWithShape="0">
              <a:srgbClr val="000000">
                <a:alpha val="35000"/>
              </a:srgbClr>
            </a:outerShdw>
          </a:effectLst>
        </p:spPr>
      </p:cxnSp>
      <p:cxnSp>
        <p:nvCxnSpPr>
          <p:cNvPr id="77" name="Straight Arrow Connector 76"/>
          <p:cNvCxnSpPr/>
          <p:nvPr/>
        </p:nvCxnSpPr>
        <p:spPr>
          <a:xfrm flipH="1" flipV="1">
            <a:off x="8952161" y="2811657"/>
            <a:ext cx="1269455" cy="637247"/>
          </a:xfrm>
          <a:prstGeom prst="straightConnector1">
            <a:avLst/>
          </a:prstGeom>
          <a:noFill/>
          <a:ln w="38100" cap="flat" cmpd="sng" algn="ctr">
            <a:solidFill>
              <a:srgbClr val="FFC000">
                <a:alpha val="50000"/>
              </a:srgbClr>
            </a:solidFill>
            <a:prstDash val="solid"/>
            <a:headEnd type="none"/>
            <a:tailEnd type="triangle"/>
          </a:ln>
          <a:effectLst>
            <a:outerShdw blurRad="40000" dist="23000" dir="5400000" rotWithShape="0">
              <a:srgbClr val="000000">
                <a:alpha val="35000"/>
              </a:srgbClr>
            </a:outerShdw>
          </a:effectLst>
        </p:spPr>
      </p:cxnSp>
      <p:grpSp>
        <p:nvGrpSpPr>
          <p:cNvPr id="78" name="Group 77"/>
          <p:cNvGrpSpPr/>
          <p:nvPr/>
        </p:nvGrpSpPr>
        <p:grpSpPr>
          <a:xfrm>
            <a:off x="8092945" y="1712460"/>
            <a:ext cx="709554" cy="1019615"/>
            <a:chOff x="8093213" y="1712206"/>
            <a:chExt cx="709654" cy="1019760"/>
          </a:xfrm>
        </p:grpSpPr>
        <p:sp>
          <p:nvSpPr>
            <p:cNvPr id="79" name="TextBox 78"/>
            <p:cNvSpPr txBox="1"/>
            <p:nvPr/>
          </p:nvSpPr>
          <p:spPr>
            <a:xfrm>
              <a:off x="8093213" y="2497159"/>
              <a:ext cx="709654" cy="234807"/>
            </a:xfrm>
            <a:prstGeom prst="rect">
              <a:avLst/>
            </a:prstGeom>
            <a:noFill/>
          </p:spPr>
          <p:txBody>
            <a:bodyPr wrap="none" lIns="0" tIns="0" rIns="0" bIns="0" rtlCol="0">
              <a:spAutoFit/>
            </a:bodyPr>
            <a:lstStyle/>
            <a:p>
              <a:pPr algn="ctr" defTabSz="932238">
                <a:defRPr/>
              </a:pPr>
              <a:r>
                <a:rPr lang="en-US" sz="1496" kern="0" dirty="0">
                  <a:solidFill>
                    <a:prstClr val="white"/>
                  </a:solidFill>
                  <a:latin typeface="Segoe" pitchFamily="34" charset="0"/>
                </a:rPr>
                <a:t>iOS app</a:t>
              </a:r>
            </a:p>
          </p:txBody>
        </p:sp>
        <p:sp>
          <p:nvSpPr>
            <p:cNvPr id="80" name="Rounded Rectangle 6"/>
            <p:cNvSpPr/>
            <p:nvPr/>
          </p:nvSpPr>
          <p:spPr bwMode="auto">
            <a:xfrm>
              <a:off x="8236031" y="1712206"/>
              <a:ext cx="434519" cy="70498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ysClr val="window" lastClr="FFFFFF"/>
            </a:solidFill>
            <a:ln w="25400" cap="flat" cmpd="sng" algn="ctr">
              <a:noFill/>
              <a:prstDash val="solid"/>
              <a:headEnd type="none" w="med" len="med"/>
              <a:tailEnd type="none" w="med" len="med"/>
            </a:ln>
            <a:effectLst/>
          </p:spPr>
          <p:txBody>
            <a:bodyPr vert="horz" wrap="square" lIns="121881" tIns="60940" rIns="121881" bIns="60940" numCol="1" rtlCol="0" anchor="ctr" anchorCtr="0" compatLnSpc="1">
              <a:prstTxWarp prst="textNoShape">
                <a:avLst/>
              </a:prstTxWarp>
            </a:bodyPr>
            <a:lstStyle/>
            <a:p>
              <a:pPr defTabSz="822637">
                <a:defRPr/>
              </a:pPr>
              <a:endParaRPr lang="en-US" sz="2265" kern="0" spc="-134" dirty="0">
                <a:solidFill>
                  <a:prstClr val="white"/>
                </a:solidFill>
                <a:latin typeface="Segoe Light" pitchFamily="34" charset="0"/>
              </a:endParaRPr>
            </a:p>
          </p:txBody>
        </p:sp>
      </p:grpSp>
      <p:grpSp>
        <p:nvGrpSpPr>
          <p:cNvPr id="81" name="Group 80"/>
          <p:cNvGrpSpPr/>
          <p:nvPr/>
        </p:nvGrpSpPr>
        <p:grpSpPr>
          <a:xfrm>
            <a:off x="9853794" y="1742275"/>
            <a:ext cx="1233801" cy="989984"/>
            <a:chOff x="9854309" y="1742025"/>
            <a:chExt cx="1233976" cy="990125"/>
          </a:xfrm>
        </p:grpSpPr>
        <p:sp>
          <p:nvSpPr>
            <p:cNvPr id="82" name="TextBox 81"/>
            <p:cNvSpPr txBox="1"/>
            <p:nvPr/>
          </p:nvSpPr>
          <p:spPr>
            <a:xfrm>
              <a:off x="9854309" y="2497343"/>
              <a:ext cx="1233976" cy="234807"/>
            </a:xfrm>
            <a:prstGeom prst="rect">
              <a:avLst/>
            </a:prstGeom>
            <a:noFill/>
          </p:spPr>
          <p:txBody>
            <a:bodyPr wrap="square" lIns="0" tIns="0" rIns="0" bIns="0" rtlCol="0">
              <a:spAutoFit/>
            </a:bodyPr>
            <a:lstStyle/>
            <a:p>
              <a:pPr algn="ctr" defTabSz="932238">
                <a:defRPr/>
              </a:pPr>
              <a:r>
                <a:rPr lang="en-US" sz="1496" kern="0" dirty="0">
                  <a:solidFill>
                    <a:prstClr val="white"/>
                  </a:solidFill>
                  <a:latin typeface="Segoe" pitchFamily="34" charset="0"/>
                </a:rPr>
                <a:t>Windows app</a:t>
              </a:r>
            </a:p>
          </p:txBody>
        </p:sp>
        <p:sp>
          <p:nvSpPr>
            <p:cNvPr id="83" name="Rounded Rectangle 6"/>
            <p:cNvSpPr/>
            <p:nvPr/>
          </p:nvSpPr>
          <p:spPr bwMode="auto">
            <a:xfrm rot="5400000">
              <a:off x="10127441" y="1615174"/>
              <a:ext cx="646126" cy="899828"/>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ysClr val="window" lastClr="FFFFFF"/>
            </a:solidFill>
            <a:ln w="25400" cap="flat" cmpd="sng" algn="ctr">
              <a:noFill/>
              <a:prstDash val="solid"/>
              <a:headEnd type="none" w="med" len="med"/>
              <a:tailEnd type="none" w="med" len="med"/>
            </a:ln>
            <a:effectLst/>
          </p:spPr>
          <p:txBody>
            <a:bodyPr vert="horz" wrap="square" lIns="121881" tIns="60940" rIns="121881" bIns="60940" numCol="1" rtlCol="0" anchor="ctr" anchorCtr="0" compatLnSpc="1">
              <a:prstTxWarp prst="textNoShape">
                <a:avLst/>
              </a:prstTxWarp>
            </a:bodyPr>
            <a:lstStyle/>
            <a:p>
              <a:pPr defTabSz="822637">
                <a:defRPr/>
              </a:pPr>
              <a:endParaRPr lang="en-US" sz="2265" kern="0" spc="-134" dirty="0">
                <a:solidFill>
                  <a:prstClr val="white"/>
                </a:solidFill>
                <a:latin typeface="Segoe Light" pitchFamily="34" charset="0"/>
              </a:endParaRPr>
            </a:p>
          </p:txBody>
        </p:sp>
      </p:grpSp>
      <p:grpSp>
        <p:nvGrpSpPr>
          <p:cNvPr id="84" name="Group 83"/>
          <p:cNvGrpSpPr/>
          <p:nvPr/>
        </p:nvGrpSpPr>
        <p:grpSpPr>
          <a:xfrm>
            <a:off x="10870071" y="2909925"/>
            <a:ext cx="1153715" cy="775591"/>
            <a:chOff x="10867162" y="4030738"/>
            <a:chExt cx="1154043" cy="775812"/>
          </a:xfrm>
        </p:grpSpPr>
        <p:sp>
          <p:nvSpPr>
            <p:cNvPr id="85" name="TextBox 84"/>
            <p:cNvSpPr txBox="1"/>
            <p:nvPr/>
          </p:nvSpPr>
          <p:spPr>
            <a:xfrm>
              <a:off x="10867162" y="4571709"/>
              <a:ext cx="1154043" cy="234841"/>
            </a:xfrm>
            <a:prstGeom prst="rect">
              <a:avLst/>
            </a:prstGeom>
            <a:noFill/>
          </p:spPr>
          <p:txBody>
            <a:bodyPr wrap="square" lIns="0" tIns="0" rIns="0" bIns="0" rtlCol="0">
              <a:spAutoFit/>
            </a:bodyPr>
            <a:lstStyle/>
            <a:p>
              <a:pPr algn="ctr" defTabSz="932238">
                <a:defRPr/>
              </a:pPr>
              <a:r>
                <a:rPr lang="en-US" sz="1496" kern="0" dirty="0">
                  <a:solidFill>
                    <a:prstClr val="white"/>
                  </a:solidFill>
                  <a:latin typeface="Segoe" pitchFamily="34" charset="0"/>
                </a:rPr>
                <a:t>MPNS</a:t>
              </a:r>
            </a:p>
          </p:txBody>
        </p:sp>
        <p:sp>
          <p:nvSpPr>
            <p:cNvPr id="86" name="Freeform 61"/>
            <p:cNvSpPr>
              <a:spLocks noEditPoints="1"/>
            </p:cNvSpPr>
            <p:nvPr/>
          </p:nvSpPr>
          <p:spPr bwMode="auto">
            <a:xfrm>
              <a:off x="11234078" y="4030738"/>
              <a:ext cx="437383" cy="51427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ysClr val="window" lastClr="FFFFFF"/>
            </a:solidFill>
            <a:ln>
              <a:noFill/>
            </a:ln>
          </p:spPr>
          <p:txBody>
            <a:bodyPr vert="horz" wrap="square" lIns="124312" tIns="62156" rIns="124312" bIns="62156" numCol="1" anchor="t" anchorCtr="0" compatLnSpc="1">
              <a:prstTxWarp prst="textNoShape">
                <a:avLst/>
              </a:prstTxWarp>
            </a:bodyPr>
            <a:lstStyle/>
            <a:p>
              <a:pPr defTabSz="932238">
                <a:defRPr/>
              </a:pPr>
              <a:endParaRPr lang="en-US" sz="1903" kern="0" dirty="0">
                <a:solidFill>
                  <a:prstClr val="white"/>
                </a:solidFill>
                <a:latin typeface="Segoe UI"/>
              </a:endParaRPr>
            </a:p>
          </p:txBody>
        </p:sp>
      </p:grpSp>
      <p:grpSp>
        <p:nvGrpSpPr>
          <p:cNvPr id="87" name="Group 86"/>
          <p:cNvGrpSpPr/>
          <p:nvPr/>
        </p:nvGrpSpPr>
        <p:grpSpPr>
          <a:xfrm>
            <a:off x="10887397" y="3663416"/>
            <a:ext cx="1153715" cy="775591"/>
            <a:chOff x="10867162" y="4030738"/>
            <a:chExt cx="1154043" cy="775812"/>
          </a:xfrm>
        </p:grpSpPr>
        <p:sp>
          <p:nvSpPr>
            <p:cNvPr id="88" name="TextBox 87"/>
            <p:cNvSpPr txBox="1"/>
            <p:nvPr/>
          </p:nvSpPr>
          <p:spPr>
            <a:xfrm>
              <a:off x="10867162" y="4571709"/>
              <a:ext cx="1154043" cy="234841"/>
            </a:xfrm>
            <a:prstGeom prst="rect">
              <a:avLst/>
            </a:prstGeom>
            <a:noFill/>
          </p:spPr>
          <p:txBody>
            <a:bodyPr wrap="square" lIns="0" tIns="0" rIns="0" bIns="0" rtlCol="0">
              <a:spAutoFit/>
            </a:bodyPr>
            <a:lstStyle/>
            <a:p>
              <a:pPr algn="ctr" defTabSz="932238">
                <a:defRPr/>
              </a:pPr>
              <a:r>
                <a:rPr lang="en-US" sz="1496" kern="0" dirty="0">
                  <a:solidFill>
                    <a:prstClr val="white"/>
                  </a:solidFill>
                  <a:latin typeface="Segoe" pitchFamily="34" charset="0"/>
                </a:rPr>
                <a:t>GCM</a:t>
              </a:r>
            </a:p>
          </p:txBody>
        </p:sp>
        <p:sp>
          <p:nvSpPr>
            <p:cNvPr id="89" name="Freeform 61"/>
            <p:cNvSpPr>
              <a:spLocks noEditPoints="1"/>
            </p:cNvSpPr>
            <p:nvPr/>
          </p:nvSpPr>
          <p:spPr bwMode="auto">
            <a:xfrm>
              <a:off x="11234078" y="4030738"/>
              <a:ext cx="437383" cy="51427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ysClr val="window" lastClr="FFFFFF"/>
            </a:solidFill>
            <a:ln>
              <a:noFill/>
            </a:ln>
          </p:spPr>
          <p:txBody>
            <a:bodyPr vert="horz" wrap="square" lIns="124312" tIns="62156" rIns="124312" bIns="62156" numCol="1" anchor="t" anchorCtr="0" compatLnSpc="1">
              <a:prstTxWarp prst="textNoShape">
                <a:avLst/>
              </a:prstTxWarp>
            </a:bodyPr>
            <a:lstStyle/>
            <a:p>
              <a:pPr defTabSz="932238">
                <a:defRPr/>
              </a:pPr>
              <a:endParaRPr lang="en-US" sz="1903" kern="0" dirty="0">
                <a:solidFill>
                  <a:prstClr val="white"/>
                </a:solidFill>
                <a:latin typeface="Segoe UI"/>
              </a:endParaRPr>
            </a:p>
          </p:txBody>
        </p:sp>
      </p:grpSp>
      <p:grpSp>
        <p:nvGrpSpPr>
          <p:cNvPr id="90" name="Group 89"/>
          <p:cNvGrpSpPr/>
          <p:nvPr/>
        </p:nvGrpSpPr>
        <p:grpSpPr>
          <a:xfrm>
            <a:off x="10917088" y="4443602"/>
            <a:ext cx="1153715" cy="775591"/>
            <a:chOff x="10867162" y="4030738"/>
            <a:chExt cx="1154043" cy="775812"/>
          </a:xfrm>
        </p:grpSpPr>
        <p:sp>
          <p:nvSpPr>
            <p:cNvPr id="91" name="TextBox 90"/>
            <p:cNvSpPr txBox="1"/>
            <p:nvPr/>
          </p:nvSpPr>
          <p:spPr>
            <a:xfrm>
              <a:off x="10867162" y="4571709"/>
              <a:ext cx="1154043" cy="234841"/>
            </a:xfrm>
            <a:prstGeom prst="rect">
              <a:avLst/>
            </a:prstGeom>
            <a:noFill/>
          </p:spPr>
          <p:txBody>
            <a:bodyPr wrap="square" lIns="0" tIns="0" rIns="0" bIns="0" rtlCol="0">
              <a:spAutoFit/>
            </a:bodyPr>
            <a:lstStyle/>
            <a:p>
              <a:pPr algn="ctr" defTabSz="932238">
                <a:defRPr/>
              </a:pPr>
              <a:r>
                <a:rPr lang="en-US" sz="1496" kern="0" dirty="0">
                  <a:solidFill>
                    <a:prstClr val="white"/>
                  </a:solidFill>
                  <a:latin typeface="Segoe" pitchFamily="34" charset="0"/>
                </a:rPr>
                <a:t>ADM</a:t>
              </a:r>
            </a:p>
          </p:txBody>
        </p:sp>
        <p:sp>
          <p:nvSpPr>
            <p:cNvPr id="92" name="Freeform 61"/>
            <p:cNvSpPr>
              <a:spLocks noEditPoints="1"/>
            </p:cNvSpPr>
            <p:nvPr/>
          </p:nvSpPr>
          <p:spPr bwMode="auto">
            <a:xfrm>
              <a:off x="11234078" y="4030738"/>
              <a:ext cx="437383" cy="51427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ysClr val="window" lastClr="FFFFFF"/>
            </a:solidFill>
            <a:ln>
              <a:noFill/>
            </a:ln>
          </p:spPr>
          <p:txBody>
            <a:bodyPr vert="horz" wrap="square" lIns="124312" tIns="62156" rIns="124312" bIns="62156" numCol="1" anchor="t" anchorCtr="0" compatLnSpc="1">
              <a:prstTxWarp prst="textNoShape">
                <a:avLst/>
              </a:prstTxWarp>
            </a:bodyPr>
            <a:lstStyle/>
            <a:p>
              <a:pPr defTabSz="932238">
                <a:defRPr/>
              </a:pPr>
              <a:endParaRPr lang="en-US" sz="1903" kern="0" dirty="0">
                <a:solidFill>
                  <a:prstClr val="white"/>
                </a:solidFill>
                <a:latin typeface="Segoe UI"/>
              </a:endParaRPr>
            </a:p>
          </p:txBody>
        </p:sp>
      </p:grpSp>
      <p:sp>
        <p:nvSpPr>
          <p:cNvPr id="2" name="Slide Number Placeholder 1"/>
          <p:cNvSpPr>
            <a:spLocks noGrp="1"/>
          </p:cNvSpPr>
          <p:nvPr>
            <p:ph type="sldNum" sz="quarter" idx="12"/>
          </p:nvPr>
        </p:nvSpPr>
        <p:spPr/>
        <p:txBody>
          <a:bodyPr/>
          <a:lstStyle/>
          <a:p>
            <a:fld id="{AFFF257A-30C5-4AFB-911B-BE4CEEA1EA82}" type="slidenum">
              <a:rPr lang="en-US" smtClean="0"/>
              <a:pPr/>
              <a:t>28</a:t>
            </a:fld>
            <a:endParaRPr lang="en-US" dirty="0"/>
          </a:p>
        </p:txBody>
      </p:sp>
    </p:spTree>
    <p:extLst>
      <p:ext uri="{BB962C8B-B14F-4D97-AF65-F5344CB8AC3E}">
        <p14:creationId xmlns:p14="http://schemas.microsoft.com/office/powerpoint/2010/main" val="265438121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Advantages of Using Notification Hubs</a:t>
            </a:r>
          </a:p>
        </p:txBody>
      </p:sp>
      <p:graphicFrame>
        <p:nvGraphicFramePr>
          <p:cNvPr id="6" name="Content Placeholder 1"/>
          <p:cNvGraphicFramePr>
            <a:graphicFrameLocks/>
          </p:cNvGraphicFramePr>
          <p:nvPr>
            <p:extLst/>
          </p:nvPr>
        </p:nvGraphicFramePr>
        <p:xfrm>
          <a:off x="450946" y="1360630"/>
          <a:ext cx="11502108" cy="5051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AFFF257A-30C5-4AFB-911B-BE4CEEA1EA82}" type="slidenum">
              <a:rPr lang="en-US" smtClean="0"/>
              <a:pPr/>
              <a:t>29</a:t>
            </a:fld>
            <a:endParaRPr lang="en-US" dirty="0"/>
          </a:p>
        </p:txBody>
      </p:sp>
    </p:spTree>
    <p:extLst>
      <p:ext uri="{BB962C8B-B14F-4D97-AF65-F5344CB8AC3E}">
        <p14:creationId xmlns:p14="http://schemas.microsoft.com/office/powerpoint/2010/main" val="3883974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Diagram 1"/>
          <p:cNvGraphicFramePr/>
          <p:nvPr>
            <p:extLst/>
          </p:nvPr>
        </p:nvGraphicFramePr>
        <p:xfrm>
          <a:off x="593903" y="497"/>
          <a:ext cx="11248670" cy="6560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5"/>
          <p:cNvSpPr>
            <a:spLocks noGrp="1"/>
          </p:cNvSpPr>
          <p:nvPr>
            <p:ph type="body" sz="quarter" idx="10"/>
          </p:nvPr>
        </p:nvSpPr>
        <p:spPr/>
        <p:txBody>
          <a:bodyPr/>
          <a:lstStyle/>
          <a:p>
            <a:endParaRPr lang="en-US" dirty="0"/>
          </a:p>
          <a:p>
            <a:endParaRPr lang="en-US" dirty="0"/>
          </a:p>
        </p:txBody>
      </p:sp>
      <p:sp>
        <p:nvSpPr>
          <p:cNvPr id="3" name="Slide Number Placeholder 2"/>
          <p:cNvSpPr>
            <a:spLocks noGrp="1"/>
          </p:cNvSpPr>
          <p:nvPr>
            <p:ph type="sldNum" sz="quarter" idx="12"/>
          </p:nvPr>
        </p:nvSpPr>
        <p:spPr/>
        <p:txBody>
          <a:bodyPr/>
          <a:lstStyle/>
          <a:p>
            <a:fld id="{AFFF257A-30C5-4AFB-911B-BE4CEEA1EA82}" type="slidenum">
              <a:rPr lang="en-US" smtClean="0"/>
              <a:pPr/>
              <a:t>3</a:t>
            </a:fld>
            <a:endParaRPr lang="en-US" dirty="0"/>
          </a:p>
        </p:txBody>
      </p:sp>
    </p:spTree>
    <p:extLst>
      <p:ext uri="{BB962C8B-B14F-4D97-AF65-F5344CB8AC3E}">
        <p14:creationId xmlns:p14="http://schemas.microsoft.com/office/powerpoint/2010/main" val="404190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Case Studies</a:t>
            </a:r>
          </a:p>
        </p:txBody>
      </p:sp>
      <p:sp>
        <p:nvSpPr>
          <p:cNvPr id="6" name="Text Placeholder 5"/>
          <p:cNvSpPr>
            <a:spLocks noGrp="1"/>
          </p:cNvSpPr>
          <p:nvPr>
            <p:ph type="body" sz="quarter" idx="10"/>
          </p:nvPr>
        </p:nvSpPr>
        <p:spPr/>
        <p:txBody>
          <a:bodyPr>
            <a:normAutofit/>
          </a:bodyPr>
          <a:lstStyle/>
          <a:p>
            <a:pPr marL="0" indent="0">
              <a:buNone/>
            </a:pPr>
            <a:r>
              <a:rPr lang="en-US" sz="2448" dirty="0">
                <a:solidFill>
                  <a:schemeClr val="tx1">
                    <a:lumMod val="75000"/>
                    <a:lumOff val="25000"/>
                  </a:schemeClr>
                </a:solidFill>
              </a:rPr>
              <a:t>Past event sample</a:t>
            </a:r>
          </a:p>
        </p:txBody>
      </p:sp>
      <p:sp>
        <p:nvSpPr>
          <p:cNvPr id="5" name="Text Placeholder 4"/>
          <p:cNvSpPr>
            <a:spLocks noGrp="1"/>
          </p:cNvSpPr>
          <p:nvPr>
            <p:ph type="body" sz="quarter" idx="11"/>
          </p:nvPr>
        </p:nvSpPr>
        <p:spPr/>
        <p:txBody>
          <a:bodyPr>
            <a:normAutofit/>
          </a:bodyPr>
          <a:lstStyle/>
          <a:p>
            <a:pPr marL="0" indent="0">
              <a:buNone/>
            </a:pPr>
            <a:r>
              <a:rPr lang="en-US" sz="2448" dirty="0">
                <a:solidFill>
                  <a:schemeClr val="tx1">
                    <a:lumMod val="75000"/>
                    <a:lumOff val="25000"/>
                  </a:schemeClr>
                </a:solidFill>
              </a:rPr>
              <a:t>Bing (news, finance, sports, …)</a:t>
            </a:r>
          </a:p>
        </p:txBody>
      </p:sp>
      <p:sp>
        <p:nvSpPr>
          <p:cNvPr id="2" name="Slide Number Placeholder 1"/>
          <p:cNvSpPr>
            <a:spLocks noGrp="1"/>
          </p:cNvSpPr>
          <p:nvPr>
            <p:ph type="sldNum" sz="quarter" idx="4294967295"/>
          </p:nvPr>
        </p:nvSpPr>
        <p:spPr>
          <a:xfrm>
            <a:off x="9637713" y="6605588"/>
            <a:ext cx="2798762" cy="371475"/>
          </a:xfrm>
        </p:spPr>
        <p:txBody>
          <a:bodyPr/>
          <a:lstStyle/>
          <a:p>
            <a:fld id="{AFFF257A-30C5-4AFB-911B-BE4CEEA1EA82}" type="slidenum">
              <a:rPr lang="en-US" smtClean="0"/>
              <a:pPr/>
              <a:t>30</a:t>
            </a:fld>
            <a:endParaRPr lang="en-US" dirty="0"/>
          </a:p>
        </p:txBody>
      </p:sp>
      <p:sp>
        <p:nvSpPr>
          <p:cNvPr id="24" name="Rectangle 23"/>
          <p:cNvSpPr/>
          <p:nvPr/>
        </p:nvSpPr>
        <p:spPr bwMode="auto">
          <a:xfrm>
            <a:off x="458018" y="2125858"/>
            <a:ext cx="2560275" cy="2209486"/>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sz="2000" kern="0" dirty="0">
                <a:solidFill>
                  <a:prstClr val="white"/>
                </a:solidFill>
                <a:latin typeface="Segoe UI"/>
                <a:ea typeface="Segoe UI" pitchFamily="34" charset="0"/>
                <a:cs typeface="Segoe UI" pitchFamily="34" charset="0"/>
              </a:rPr>
              <a:t>Preinstalled on Windows</a:t>
            </a:r>
          </a:p>
        </p:txBody>
      </p:sp>
      <p:sp>
        <p:nvSpPr>
          <p:cNvPr id="25" name="Rectangle 24"/>
          <p:cNvSpPr/>
          <p:nvPr/>
        </p:nvSpPr>
        <p:spPr bwMode="auto">
          <a:xfrm>
            <a:off x="3170671" y="2125858"/>
            <a:ext cx="2590433" cy="2209486"/>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sz="2000" kern="0" dirty="0">
                <a:solidFill>
                  <a:prstClr val="white"/>
                </a:solidFill>
                <a:latin typeface="Segoe UI"/>
                <a:ea typeface="Segoe UI" pitchFamily="34" charset="0"/>
                <a:cs typeface="Segoe UI" pitchFamily="34" charset="0"/>
              </a:rPr>
              <a:t>Millions of devices</a:t>
            </a:r>
          </a:p>
        </p:txBody>
      </p:sp>
      <p:sp>
        <p:nvSpPr>
          <p:cNvPr id="26" name="Rectangle 25"/>
          <p:cNvSpPr/>
          <p:nvPr/>
        </p:nvSpPr>
        <p:spPr bwMode="auto">
          <a:xfrm>
            <a:off x="464923" y="4440363"/>
            <a:ext cx="2560275" cy="2086966"/>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sz="2000" kern="0" dirty="0">
                <a:solidFill>
                  <a:prstClr val="white"/>
                </a:solidFill>
                <a:latin typeface="Segoe UI"/>
                <a:ea typeface="Segoe UI" pitchFamily="34" charset="0"/>
                <a:cs typeface="Segoe UI" pitchFamily="34" charset="0"/>
              </a:rPr>
              <a:t>Millions of notifications/day</a:t>
            </a:r>
          </a:p>
        </p:txBody>
      </p:sp>
      <p:sp>
        <p:nvSpPr>
          <p:cNvPr id="27" name="Rectangle 26"/>
          <p:cNvSpPr/>
          <p:nvPr/>
        </p:nvSpPr>
        <p:spPr bwMode="auto">
          <a:xfrm>
            <a:off x="3170670" y="4440362"/>
            <a:ext cx="2590433" cy="2074310"/>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sz="2000" kern="0" dirty="0">
                <a:solidFill>
                  <a:prstClr val="white"/>
                </a:solidFill>
                <a:latin typeface="Segoe UI"/>
                <a:ea typeface="Segoe UI" pitchFamily="34" charset="0"/>
                <a:cs typeface="Segoe UI" pitchFamily="34" charset="0"/>
              </a:rPr>
              <a:t>Minutes to delivery</a:t>
            </a:r>
          </a:p>
        </p:txBody>
      </p:sp>
      <p:sp>
        <p:nvSpPr>
          <p:cNvPr id="28" name="Rectangle 27"/>
          <p:cNvSpPr/>
          <p:nvPr/>
        </p:nvSpPr>
        <p:spPr bwMode="auto">
          <a:xfrm>
            <a:off x="6705533" y="2125858"/>
            <a:ext cx="2560275" cy="2209486"/>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sz="2000" kern="0" dirty="0">
                <a:solidFill>
                  <a:prstClr val="white"/>
                </a:solidFill>
                <a:latin typeface="Segoe UI"/>
                <a:ea typeface="Segoe UI" pitchFamily="34" charset="0"/>
                <a:cs typeface="Segoe UI" pitchFamily="34" charset="0"/>
              </a:rPr>
              <a:t>Interest groups</a:t>
            </a:r>
          </a:p>
          <a:p>
            <a:pPr defTabSz="932293" fontAlgn="base">
              <a:lnSpc>
                <a:spcPct val="90000"/>
              </a:lnSpc>
              <a:spcBef>
                <a:spcPct val="0"/>
              </a:spcBef>
              <a:spcAft>
                <a:spcPct val="0"/>
              </a:spcAft>
              <a:defRPr/>
            </a:pPr>
            <a:r>
              <a:rPr lang="en-US" sz="1199" kern="0" dirty="0">
                <a:solidFill>
                  <a:prstClr val="white"/>
                </a:solidFill>
                <a:latin typeface="Segoe UI"/>
                <a:ea typeface="Segoe UI" pitchFamily="34" charset="0"/>
                <a:cs typeface="Segoe UI" pitchFamily="34" charset="0"/>
              </a:rPr>
              <a:t>(countries, disciplines, athletes)</a:t>
            </a:r>
          </a:p>
        </p:txBody>
      </p:sp>
      <p:sp>
        <p:nvSpPr>
          <p:cNvPr id="29" name="Rectangle 28"/>
          <p:cNvSpPr/>
          <p:nvPr/>
        </p:nvSpPr>
        <p:spPr bwMode="auto">
          <a:xfrm>
            <a:off x="9418185" y="2125858"/>
            <a:ext cx="2590433" cy="2209486"/>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sz="2000" kern="0" dirty="0">
                <a:solidFill>
                  <a:prstClr val="white"/>
                </a:solidFill>
                <a:latin typeface="Segoe UI"/>
                <a:ea typeface="Segoe UI" pitchFamily="34" charset="0"/>
                <a:cs typeface="Segoe UI" pitchFamily="34" charset="0"/>
              </a:rPr>
              <a:t>Localized notifications</a:t>
            </a:r>
          </a:p>
        </p:txBody>
      </p:sp>
      <p:sp>
        <p:nvSpPr>
          <p:cNvPr id="30" name="Rectangle 29"/>
          <p:cNvSpPr/>
          <p:nvPr/>
        </p:nvSpPr>
        <p:spPr bwMode="auto">
          <a:xfrm>
            <a:off x="6712439" y="4440363"/>
            <a:ext cx="2560275" cy="2086966"/>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sz="2000" kern="0" dirty="0">
                <a:solidFill>
                  <a:prstClr val="white"/>
                </a:solidFill>
                <a:latin typeface="Segoe UI"/>
                <a:ea typeface="Segoe UI" pitchFamily="34" charset="0"/>
                <a:cs typeface="Segoe UI" pitchFamily="34" charset="0"/>
              </a:rPr>
              <a:t>Million devices</a:t>
            </a:r>
          </a:p>
          <a:p>
            <a:pPr defTabSz="932293" fontAlgn="base">
              <a:lnSpc>
                <a:spcPct val="90000"/>
              </a:lnSpc>
              <a:spcBef>
                <a:spcPct val="0"/>
              </a:spcBef>
              <a:spcAft>
                <a:spcPct val="0"/>
              </a:spcAft>
              <a:defRPr/>
            </a:pPr>
            <a:r>
              <a:rPr lang="en-US" sz="1199" kern="0" dirty="0">
                <a:solidFill>
                  <a:prstClr val="white"/>
                </a:solidFill>
                <a:latin typeface="Segoe UI"/>
                <a:ea typeface="Segoe UI" pitchFamily="34" charset="0"/>
                <a:cs typeface="Segoe UI" pitchFamily="34" charset="0"/>
              </a:rPr>
              <a:t>(iOS, Android, WP)</a:t>
            </a:r>
          </a:p>
        </p:txBody>
      </p:sp>
      <p:sp>
        <p:nvSpPr>
          <p:cNvPr id="31" name="Rectangle 30"/>
          <p:cNvSpPr/>
          <p:nvPr/>
        </p:nvSpPr>
        <p:spPr bwMode="auto">
          <a:xfrm>
            <a:off x="9418184" y="4440362"/>
            <a:ext cx="2590433" cy="2074310"/>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sz="2000" kern="0" dirty="0">
                <a:solidFill>
                  <a:prstClr val="white"/>
                </a:solidFill>
                <a:latin typeface="Segoe UI"/>
                <a:ea typeface="Segoe UI" pitchFamily="34" charset="0"/>
                <a:cs typeface="Segoe UI" pitchFamily="34" charset="0"/>
              </a:rPr>
              <a:t>Million notifications</a:t>
            </a:r>
          </a:p>
        </p:txBody>
      </p:sp>
      <p:pic>
        <p:nvPicPr>
          <p:cNvPr id="32" name="Picture 2" descr="\\MAGNUM\Projects\Microsoft\Cloud Power FY12\Design\ICONS_PNG\Devices.png"/>
          <p:cNvPicPr>
            <a:picLocks noChangeAspect="1" noChangeArrowheads="1"/>
          </p:cNvPicPr>
          <p:nvPr/>
        </p:nvPicPr>
        <p:blipFill>
          <a:blip r:embed="rId3" cstate="print">
            <a:lum bright="100000"/>
          </a:blip>
          <a:srcRect l="2000" t="50000" r="46000" b="4000"/>
          <a:stretch>
            <a:fillRect/>
          </a:stretch>
        </p:blipFill>
        <p:spPr bwMode="auto">
          <a:xfrm>
            <a:off x="1074834" y="2498237"/>
            <a:ext cx="757718" cy="670114"/>
          </a:xfrm>
          <a:prstGeom prst="rect">
            <a:avLst/>
          </a:prstGeom>
          <a:noFill/>
          <a:ln>
            <a:noFill/>
          </a:ln>
        </p:spPr>
      </p:pic>
      <p:pic>
        <p:nvPicPr>
          <p:cNvPr id="33" name="Picture 2" descr="\\MAGNUM\Projects\Microsoft\Cloud Power FY12\Design\ICONS_PNG\Devices.png"/>
          <p:cNvPicPr>
            <a:picLocks noChangeAspect="1" noChangeArrowheads="1"/>
          </p:cNvPicPr>
          <p:nvPr/>
        </p:nvPicPr>
        <p:blipFill>
          <a:blip r:embed="rId3" cstate="print">
            <a:lum bright="100000"/>
          </a:blip>
          <a:srcRect l="56000" t="50000" r="10000" b="4000"/>
          <a:stretch>
            <a:fillRect/>
          </a:stretch>
        </p:blipFill>
        <p:spPr bwMode="auto">
          <a:xfrm>
            <a:off x="1953396" y="2559283"/>
            <a:ext cx="443396" cy="599732"/>
          </a:xfrm>
          <a:prstGeom prst="rect">
            <a:avLst/>
          </a:prstGeom>
          <a:noFill/>
          <a:ln>
            <a:noFill/>
          </a:ln>
        </p:spPr>
      </p:pic>
      <p:sp>
        <p:nvSpPr>
          <p:cNvPr id="34" name="TextBox 33"/>
          <p:cNvSpPr txBox="1"/>
          <p:nvPr/>
        </p:nvSpPr>
        <p:spPr>
          <a:xfrm>
            <a:off x="3627601" y="2295997"/>
            <a:ext cx="1549688" cy="1142833"/>
          </a:xfrm>
          <a:prstGeom prst="rect">
            <a:avLst/>
          </a:prstGeom>
          <a:noFill/>
        </p:spPr>
        <p:txBody>
          <a:bodyPr wrap="none" lIns="182854" tIns="146283" rIns="182854" bIns="146283" rtlCol="0">
            <a:spAutoFit/>
          </a:bodyPr>
          <a:lstStyle/>
          <a:p>
            <a:pPr>
              <a:lnSpc>
                <a:spcPct val="90000"/>
              </a:lnSpc>
              <a:spcAft>
                <a:spcPts val="600"/>
              </a:spcAft>
            </a:pPr>
            <a:r>
              <a:rPr lang="en-US" sz="5999" dirty="0">
                <a:solidFill>
                  <a:prstClr val="white"/>
                </a:solidFill>
                <a:latin typeface="Segoe UI"/>
              </a:rPr>
              <a:t>10s</a:t>
            </a:r>
            <a:endParaRPr lang="en-US" sz="2400" dirty="0">
              <a:solidFill>
                <a:prstClr val="white"/>
              </a:solidFill>
              <a:latin typeface="Segoe UI"/>
            </a:endParaRPr>
          </a:p>
        </p:txBody>
      </p:sp>
      <p:sp>
        <p:nvSpPr>
          <p:cNvPr id="35" name="TextBox 34"/>
          <p:cNvSpPr txBox="1"/>
          <p:nvPr/>
        </p:nvSpPr>
        <p:spPr>
          <a:xfrm>
            <a:off x="1113431" y="4576734"/>
            <a:ext cx="1328975" cy="1142833"/>
          </a:xfrm>
          <a:prstGeom prst="rect">
            <a:avLst/>
          </a:prstGeom>
          <a:noFill/>
        </p:spPr>
        <p:txBody>
          <a:bodyPr wrap="none" lIns="182854" tIns="146283" rIns="182854" bIns="146283" rtlCol="0">
            <a:spAutoFit/>
          </a:bodyPr>
          <a:lstStyle/>
          <a:p>
            <a:pPr>
              <a:lnSpc>
                <a:spcPct val="90000"/>
              </a:lnSpc>
              <a:spcAft>
                <a:spcPts val="600"/>
              </a:spcAft>
            </a:pPr>
            <a:r>
              <a:rPr lang="en-US" sz="5999" dirty="0">
                <a:solidFill>
                  <a:prstClr val="white"/>
                </a:solidFill>
                <a:latin typeface="Segoe UI"/>
              </a:rPr>
              <a:t>3+</a:t>
            </a:r>
            <a:endParaRPr lang="en-US" sz="2400" dirty="0">
              <a:solidFill>
                <a:prstClr val="white"/>
              </a:solidFill>
              <a:latin typeface="Segoe UI"/>
            </a:endParaRPr>
          </a:p>
        </p:txBody>
      </p:sp>
      <p:sp>
        <p:nvSpPr>
          <p:cNvPr id="36" name="TextBox 35"/>
          <p:cNvSpPr txBox="1"/>
          <p:nvPr/>
        </p:nvSpPr>
        <p:spPr>
          <a:xfrm>
            <a:off x="3735788" y="4576734"/>
            <a:ext cx="1328975" cy="1142833"/>
          </a:xfrm>
          <a:prstGeom prst="rect">
            <a:avLst/>
          </a:prstGeom>
          <a:noFill/>
        </p:spPr>
        <p:txBody>
          <a:bodyPr wrap="none" lIns="182854" tIns="146283" rIns="182854" bIns="146283" rtlCol="0">
            <a:spAutoFit/>
          </a:bodyPr>
          <a:lstStyle/>
          <a:p>
            <a:pPr>
              <a:lnSpc>
                <a:spcPct val="90000"/>
              </a:lnSpc>
              <a:spcAft>
                <a:spcPts val="600"/>
              </a:spcAft>
            </a:pPr>
            <a:r>
              <a:rPr lang="en-US" sz="5999" dirty="0">
                <a:solidFill>
                  <a:prstClr val="white"/>
                </a:solidFill>
                <a:latin typeface="Segoe UI"/>
              </a:rPr>
              <a:t>&lt;2</a:t>
            </a:r>
            <a:endParaRPr lang="en-US" sz="2400" dirty="0">
              <a:solidFill>
                <a:prstClr val="white"/>
              </a:solidFill>
              <a:latin typeface="Segoe UI"/>
            </a:endParaRPr>
          </a:p>
        </p:txBody>
      </p:sp>
      <p:sp>
        <p:nvSpPr>
          <p:cNvPr id="37" name="TextBox 36"/>
          <p:cNvSpPr txBox="1"/>
          <p:nvPr/>
        </p:nvSpPr>
        <p:spPr>
          <a:xfrm>
            <a:off x="7021774" y="2295997"/>
            <a:ext cx="1973131" cy="1142833"/>
          </a:xfrm>
          <a:prstGeom prst="rect">
            <a:avLst/>
          </a:prstGeom>
          <a:noFill/>
        </p:spPr>
        <p:txBody>
          <a:bodyPr wrap="none" lIns="182854" tIns="146283" rIns="182854" bIns="146283" rtlCol="0">
            <a:spAutoFit/>
          </a:bodyPr>
          <a:lstStyle/>
          <a:p>
            <a:pPr>
              <a:lnSpc>
                <a:spcPct val="90000"/>
              </a:lnSpc>
              <a:spcAft>
                <a:spcPts val="600"/>
              </a:spcAft>
            </a:pPr>
            <a:r>
              <a:rPr lang="en-US" sz="5999" dirty="0">
                <a:solidFill>
                  <a:prstClr val="white"/>
                </a:solidFill>
                <a:latin typeface="Segoe UI"/>
              </a:rPr>
              <a:t>100s</a:t>
            </a:r>
            <a:endParaRPr lang="en-US" sz="2400" dirty="0">
              <a:solidFill>
                <a:prstClr val="white"/>
              </a:solidFill>
              <a:latin typeface="Segoe UI"/>
            </a:endParaRPr>
          </a:p>
        </p:txBody>
      </p:sp>
      <p:pic>
        <p:nvPicPr>
          <p:cNvPr id="38" name="Picture 2" descr="\\MAGNUM\Projects\Microsoft\Cloud Power FY12\Design\Icons\PNGs\Cloud_on_your_terms.png"/>
          <p:cNvPicPr>
            <a:picLocks noChangeAspect="1" noChangeArrowheads="1"/>
          </p:cNvPicPr>
          <p:nvPr/>
        </p:nvPicPr>
        <p:blipFill>
          <a:blip r:embed="rId4" cstate="print">
            <a:lum bright="100000"/>
          </a:blip>
          <a:stretch>
            <a:fillRect/>
          </a:stretch>
        </p:blipFill>
        <p:spPr bwMode="auto">
          <a:xfrm>
            <a:off x="9913414" y="2111295"/>
            <a:ext cx="1599973" cy="1599558"/>
          </a:xfrm>
          <a:prstGeom prst="rect">
            <a:avLst/>
          </a:prstGeom>
          <a:noFill/>
          <a:ln>
            <a:noFill/>
          </a:ln>
        </p:spPr>
      </p:pic>
      <p:sp>
        <p:nvSpPr>
          <p:cNvPr id="39" name="TextBox 38"/>
          <p:cNvSpPr txBox="1"/>
          <p:nvPr/>
        </p:nvSpPr>
        <p:spPr>
          <a:xfrm>
            <a:off x="7330616" y="4578322"/>
            <a:ext cx="1328975" cy="1142833"/>
          </a:xfrm>
          <a:prstGeom prst="rect">
            <a:avLst/>
          </a:prstGeom>
          <a:noFill/>
        </p:spPr>
        <p:txBody>
          <a:bodyPr wrap="none" lIns="182854" tIns="146283" rIns="182854" bIns="146283" rtlCol="0">
            <a:spAutoFit/>
          </a:bodyPr>
          <a:lstStyle/>
          <a:p>
            <a:pPr>
              <a:lnSpc>
                <a:spcPct val="90000"/>
              </a:lnSpc>
              <a:spcAft>
                <a:spcPts val="600"/>
              </a:spcAft>
            </a:pPr>
            <a:r>
              <a:rPr lang="en-US" sz="5999" dirty="0">
                <a:solidFill>
                  <a:prstClr val="white"/>
                </a:solidFill>
                <a:latin typeface="Segoe UI"/>
              </a:rPr>
              <a:t>3+</a:t>
            </a:r>
            <a:endParaRPr lang="en-US" sz="2400" dirty="0">
              <a:solidFill>
                <a:prstClr val="white"/>
              </a:solidFill>
              <a:latin typeface="Segoe UI"/>
            </a:endParaRPr>
          </a:p>
        </p:txBody>
      </p:sp>
      <p:sp>
        <p:nvSpPr>
          <p:cNvPr id="40" name="TextBox 39"/>
          <p:cNvSpPr txBox="1"/>
          <p:nvPr/>
        </p:nvSpPr>
        <p:spPr>
          <a:xfrm>
            <a:off x="9643226" y="4584795"/>
            <a:ext cx="2175860" cy="1142833"/>
          </a:xfrm>
          <a:prstGeom prst="rect">
            <a:avLst/>
          </a:prstGeom>
          <a:noFill/>
        </p:spPr>
        <p:txBody>
          <a:bodyPr wrap="none" lIns="182854" tIns="146283" rIns="182854" bIns="146283" rtlCol="0">
            <a:spAutoFit/>
          </a:bodyPr>
          <a:lstStyle/>
          <a:p>
            <a:pPr>
              <a:lnSpc>
                <a:spcPct val="90000"/>
              </a:lnSpc>
              <a:spcAft>
                <a:spcPts val="600"/>
              </a:spcAft>
            </a:pPr>
            <a:r>
              <a:rPr lang="en-US" sz="5999" dirty="0">
                <a:solidFill>
                  <a:prstClr val="white"/>
                </a:solidFill>
                <a:latin typeface="Segoe UI"/>
              </a:rPr>
              <a:t>150+</a:t>
            </a:r>
            <a:endParaRPr lang="en-US" sz="2400" dirty="0">
              <a:solidFill>
                <a:prstClr val="white"/>
              </a:solidFill>
              <a:latin typeface="Segoe UI"/>
            </a:endParaRPr>
          </a:p>
        </p:txBody>
      </p:sp>
    </p:spTree>
    <p:extLst>
      <p:ext uri="{BB962C8B-B14F-4D97-AF65-F5344CB8AC3E}">
        <p14:creationId xmlns:p14="http://schemas.microsoft.com/office/powerpoint/2010/main" val="26618188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Demo: Get Started</a:t>
            </a:r>
          </a:p>
        </p:txBody>
      </p:sp>
    </p:spTree>
    <p:extLst>
      <p:ext uri="{BB962C8B-B14F-4D97-AF65-F5344CB8AC3E}">
        <p14:creationId xmlns:p14="http://schemas.microsoft.com/office/powerpoint/2010/main" val="356529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Steps to Create Your Windows 10 to Send/Receive Notifications</a:t>
            </a:r>
          </a:p>
        </p:txBody>
      </p:sp>
      <p:graphicFrame>
        <p:nvGraphicFramePr>
          <p:cNvPr id="5" name="Diagram 4"/>
          <p:cNvGraphicFramePr/>
          <p:nvPr>
            <p:extLst>
              <p:ext uri="{D42A27DB-BD31-4B8C-83A1-F6EECF244321}">
                <p14:modId xmlns:p14="http://schemas.microsoft.com/office/powerpoint/2010/main" val="799661777"/>
              </p:ext>
            </p:extLst>
          </p:nvPr>
        </p:nvGraphicFramePr>
        <p:xfrm>
          <a:off x="311749" y="1532663"/>
          <a:ext cx="11885526" cy="4789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AFFF257A-30C5-4AFB-911B-BE4CEEA1EA82}" type="slidenum">
              <a:rPr lang="en-US" smtClean="0"/>
              <a:pPr/>
              <a:t>32</a:t>
            </a:fld>
            <a:endParaRPr lang="en-US" dirty="0"/>
          </a:p>
        </p:txBody>
      </p:sp>
    </p:spTree>
    <p:extLst>
      <p:ext uri="{BB962C8B-B14F-4D97-AF65-F5344CB8AC3E}">
        <p14:creationId xmlns:p14="http://schemas.microsoft.com/office/powerpoint/2010/main" val="1767312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415772"/>
          </a:xfrm>
        </p:spPr>
        <p:txBody>
          <a:bodyPr/>
          <a:lstStyle/>
          <a:p>
            <a:pPr marL="466298" indent="-466298">
              <a:buFont typeface="+mj-lt"/>
              <a:buAutoNum type="arabicPeriod"/>
            </a:pPr>
            <a:endParaRPr lang="ru-RU" dirty="0"/>
          </a:p>
          <a:p>
            <a:pPr marL="466298" indent="-466298">
              <a:buFont typeface="+mj-lt"/>
              <a:buAutoNum type="arabicPeriod"/>
            </a:pPr>
            <a:r>
              <a:rPr lang="en-US" dirty="0"/>
              <a:t>Register your device at application startup </a:t>
            </a:r>
          </a:p>
        </p:txBody>
      </p:sp>
      <p:sp>
        <p:nvSpPr>
          <p:cNvPr id="3" name="Title 2"/>
          <p:cNvSpPr>
            <a:spLocks noGrp="1"/>
          </p:cNvSpPr>
          <p:nvPr>
            <p:ph type="title"/>
          </p:nvPr>
        </p:nvSpPr>
        <p:spPr/>
        <p:txBody>
          <a:bodyPr/>
          <a:lstStyle/>
          <a:p>
            <a:r>
              <a:rPr lang="en-US" dirty="0"/>
              <a:t>Basic Windows 10 App For Sending </a:t>
            </a:r>
            <a:br>
              <a:rPr lang="ru-RU" dirty="0"/>
            </a:br>
            <a:r>
              <a:rPr lang="en-US" dirty="0"/>
              <a:t>Notifications</a:t>
            </a:r>
          </a:p>
        </p:txBody>
      </p:sp>
      <p:sp>
        <p:nvSpPr>
          <p:cNvPr id="4" name="Slide Number Placeholder 3"/>
          <p:cNvSpPr>
            <a:spLocks noGrp="1"/>
          </p:cNvSpPr>
          <p:nvPr>
            <p:ph type="sldNum" sz="quarter" idx="4294967295"/>
          </p:nvPr>
        </p:nvSpPr>
        <p:spPr>
          <a:xfrm>
            <a:off x="9637713" y="6483350"/>
            <a:ext cx="2798762" cy="371475"/>
          </a:xfrm>
        </p:spPr>
        <p:txBody>
          <a:bodyPr/>
          <a:lstStyle/>
          <a:p>
            <a:fld id="{AFFF257A-30C5-4AFB-911B-BE4CEEA1EA82}" type="slidenum">
              <a:rPr lang="en-US" smtClean="0"/>
              <a:pPr/>
              <a:t>33</a:t>
            </a:fld>
            <a:endParaRPr lang="en-US" dirty="0"/>
          </a:p>
        </p:txBody>
      </p:sp>
      <p:pic>
        <p:nvPicPr>
          <p:cNvPr id="7" name="Picture 6"/>
          <p:cNvPicPr>
            <a:picLocks noChangeAspect="1"/>
          </p:cNvPicPr>
          <p:nvPr/>
        </p:nvPicPr>
        <p:blipFill>
          <a:blip r:embed="rId3"/>
          <a:stretch>
            <a:fillRect/>
          </a:stretch>
        </p:blipFill>
        <p:spPr>
          <a:xfrm>
            <a:off x="585500" y="2644249"/>
            <a:ext cx="11330434" cy="3376619"/>
          </a:xfrm>
          <a:prstGeom prst="rect">
            <a:avLst/>
          </a:prstGeom>
        </p:spPr>
      </p:pic>
    </p:spTree>
    <p:extLst>
      <p:ext uri="{BB962C8B-B14F-4D97-AF65-F5344CB8AC3E}">
        <p14:creationId xmlns:p14="http://schemas.microsoft.com/office/powerpoint/2010/main" val="14104103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415772"/>
          </a:xfrm>
        </p:spPr>
        <p:txBody>
          <a:bodyPr/>
          <a:lstStyle/>
          <a:p>
            <a:pPr marL="466298" indent="-466298">
              <a:buFont typeface="+mj-lt"/>
              <a:buAutoNum type="arabicPeriod" startAt="2"/>
            </a:pPr>
            <a:endParaRPr lang="ru-RU" dirty="0"/>
          </a:p>
          <a:p>
            <a:pPr marL="466298" indent="-466298">
              <a:buFont typeface="+mj-lt"/>
              <a:buAutoNum type="arabicPeriod" startAt="2"/>
            </a:pPr>
            <a:r>
              <a:rPr lang="en-US" dirty="0"/>
              <a:t>Send a notification from your back-end: </a:t>
            </a:r>
          </a:p>
        </p:txBody>
      </p:sp>
      <p:sp>
        <p:nvSpPr>
          <p:cNvPr id="3" name="Title 2"/>
          <p:cNvSpPr>
            <a:spLocks noGrp="1"/>
          </p:cNvSpPr>
          <p:nvPr>
            <p:ph type="title"/>
          </p:nvPr>
        </p:nvSpPr>
        <p:spPr/>
        <p:txBody>
          <a:bodyPr/>
          <a:lstStyle/>
          <a:p>
            <a:r>
              <a:rPr lang="en-US" dirty="0"/>
              <a:t>Basic Windows 10 App For Sending Notifications</a:t>
            </a:r>
          </a:p>
        </p:txBody>
      </p:sp>
      <p:sp>
        <p:nvSpPr>
          <p:cNvPr id="4" name="Slide Number Placeholder 3"/>
          <p:cNvSpPr>
            <a:spLocks noGrp="1"/>
          </p:cNvSpPr>
          <p:nvPr>
            <p:ph type="sldNum" sz="quarter" idx="4294967295"/>
          </p:nvPr>
        </p:nvSpPr>
        <p:spPr>
          <a:xfrm>
            <a:off x="9637713" y="6483350"/>
            <a:ext cx="2798762" cy="371475"/>
          </a:xfrm>
        </p:spPr>
        <p:txBody>
          <a:bodyPr/>
          <a:lstStyle/>
          <a:p>
            <a:fld id="{AFFF257A-30C5-4AFB-911B-BE4CEEA1EA82}" type="slidenum">
              <a:rPr lang="en-US" smtClean="0"/>
              <a:pPr/>
              <a:t>34</a:t>
            </a:fld>
            <a:endParaRPr lang="en-US" dirty="0"/>
          </a:p>
        </p:txBody>
      </p:sp>
      <p:pic>
        <p:nvPicPr>
          <p:cNvPr id="7" name="Picture 6"/>
          <p:cNvPicPr>
            <a:picLocks noChangeAspect="1"/>
          </p:cNvPicPr>
          <p:nvPr/>
        </p:nvPicPr>
        <p:blipFill>
          <a:blip r:embed="rId3"/>
          <a:stretch>
            <a:fillRect/>
          </a:stretch>
        </p:blipFill>
        <p:spPr>
          <a:xfrm>
            <a:off x="275481" y="2573258"/>
            <a:ext cx="11988897" cy="2508234"/>
          </a:xfrm>
          <a:prstGeom prst="rect">
            <a:avLst/>
          </a:prstGeom>
        </p:spPr>
      </p:pic>
    </p:spTree>
    <p:extLst>
      <p:ext uri="{BB962C8B-B14F-4D97-AF65-F5344CB8AC3E}">
        <p14:creationId xmlns:p14="http://schemas.microsoft.com/office/powerpoint/2010/main" val="31565554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Code Snippets</a:t>
            </a:r>
          </a:p>
        </p:txBody>
      </p:sp>
      <p:sp>
        <p:nvSpPr>
          <p:cNvPr id="8" name="Text Placeholder 7"/>
          <p:cNvSpPr>
            <a:spLocks noGrp="1"/>
          </p:cNvSpPr>
          <p:nvPr>
            <p:ph type="body" sz="quarter" idx="10"/>
          </p:nvPr>
        </p:nvSpPr>
        <p:spPr/>
        <p:txBody>
          <a:bodyPr/>
          <a:lstStyle/>
          <a:p>
            <a:pPr marL="0" indent="0" algn="ctr">
              <a:lnSpc>
                <a:spcPct val="100000"/>
              </a:lnSpc>
              <a:spcBef>
                <a:spcPts val="0"/>
              </a:spcBef>
              <a:buNone/>
            </a:pPr>
            <a:r>
              <a:rPr lang="en-US" sz="2448" dirty="0">
                <a:solidFill>
                  <a:schemeClr val="tx1">
                    <a:lumMod val="75000"/>
                    <a:lumOff val="25000"/>
                  </a:schemeClr>
                </a:solidFill>
              </a:rPr>
              <a:t>Send</a:t>
            </a:r>
          </a:p>
        </p:txBody>
      </p:sp>
      <p:sp>
        <p:nvSpPr>
          <p:cNvPr id="7" name="Text Placeholder 6"/>
          <p:cNvSpPr>
            <a:spLocks noGrp="1"/>
          </p:cNvSpPr>
          <p:nvPr>
            <p:ph type="body" sz="quarter" idx="11"/>
          </p:nvPr>
        </p:nvSpPr>
        <p:spPr/>
        <p:txBody>
          <a:bodyPr>
            <a:normAutofit/>
          </a:bodyPr>
          <a:lstStyle/>
          <a:p>
            <a:pPr marL="0" indent="0" algn="ctr">
              <a:buNone/>
            </a:pPr>
            <a:r>
              <a:rPr lang="en-US" sz="2448" dirty="0">
                <a:solidFill>
                  <a:schemeClr val="tx1">
                    <a:lumMod val="75000"/>
                    <a:lumOff val="25000"/>
                  </a:schemeClr>
                </a:solidFill>
              </a:rPr>
              <a:t>Register</a:t>
            </a:r>
          </a:p>
        </p:txBody>
      </p:sp>
      <p:sp>
        <p:nvSpPr>
          <p:cNvPr id="2" name="Slide Number Placeholder 1"/>
          <p:cNvSpPr>
            <a:spLocks noGrp="1"/>
          </p:cNvSpPr>
          <p:nvPr>
            <p:ph type="sldNum" sz="quarter" idx="4294967295"/>
          </p:nvPr>
        </p:nvSpPr>
        <p:spPr>
          <a:xfrm>
            <a:off x="9637713" y="6605588"/>
            <a:ext cx="2798762" cy="371475"/>
          </a:xfrm>
        </p:spPr>
        <p:txBody>
          <a:bodyPr/>
          <a:lstStyle/>
          <a:p>
            <a:fld id="{AFFF257A-30C5-4AFB-911B-BE4CEEA1EA82}" type="slidenum">
              <a:rPr lang="en-US" smtClean="0"/>
              <a:pPr/>
              <a:t>35</a:t>
            </a:fld>
            <a:endParaRPr lang="en-US" dirty="0"/>
          </a:p>
        </p:txBody>
      </p:sp>
      <p:sp>
        <p:nvSpPr>
          <p:cNvPr id="11" name="Rectangle 10"/>
          <p:cNvSpPr/>
          <p:nvPr/>
        </p:nvSpPr>
        <p:spPr bwMode="auto">
          <a:xfrm>
            <a:off x="458016" y="2125858"/>
            <a:ext cx="5684032" cy="129521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Windows / Windows Phone</a:t>
            </a:r>
            <a:endParaRPr lang="ru-RU" sz="2400"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932293" fontAlgn="base">
              <a:lnSpc>
                <a:spcPct val="90000"/>
              </a:lnSpc>
              <a:spcBef>
                <a:spcPct val="0"/>
              </a:spcBef>
              <a:spcAft>
                <a:spcPct val="0"/>
              </a:spcAft>
              <a:defRPr/>
            </a:pPr>
            <a:r>
              <a:rPr lang="en-US" sz="2000" kern="0" dirty="0">
                <a:solidFill>
                  <a:schemeClr val="bg1"/>
                </a:solidFill>
                <a:latin typeface="Consolas" panose="020B0609020204030204" pitchFamily="49" charset="0"/>
                <a:cs typeface="Consolas" panose="020B0609020204030204" pitchFamily="49" charset="0"/>
              </a:rPr>
              <a:t>await </a:t>
            </a:r>
            <a:r>
              <a:rPr lang="en-US" sz="2000" kern="0" dirty="0" err="1">
                <a:solidFill>
                  <a:schemeClr val="bg1"/>
                </a:solidFill>
                <a:latin typeface="Consolas" panose="020B0609020204030204" pitchFamily="49" charset="0"/>
                <a:cs typeface="Consolas" panose="020B0609020204030204" pitchFamily="49" charset="0"/>
              </a:rPr>
              <a:t>hub.RegisterNativeAsync</a:t>
            </a:r>
            <a:r>
              <a:rPr lang="en-US" sz="2000" kern="0" dirty="0">
                <a:solidFill>
                  <a:schemeClr val="bg1"/>
                </a:solidFill>
                <a:latin typeface="Consolas" panose="020B0609020204030204" pitchFamily="49" charset="0"/>
                <a:cs typeface="Consolas" panose="020B0609020204030204" pitchFamily="49" charset="0"/>
              </a:rPr>
              <a:t>(</a:t>
            </a:r>
            <a:r>
              <a:rPr lang="en-US" sz="2000" kern="0" dirty="0" err="1">
                <a:solidFill>
                  <a:schemeClr val="bg1"/>
                </a:solidFill>
                <a:latin typeface="Consolas" panose="020B0609020204030204" pitchFamily="49" charset="0"/>
                <a:cs typeface="Consolas" panose="020B0609020204030204" pitchFamily="49" charset="0"/>
              </a:rPr>
              <a:t>channel.Uri</a:t>
            </a:r>
            <a:r>
              <a:rPr lang="en-US" sz="2000" kern="0" dirty="0">
                <a:solidFill>
                  <a:schemeClr val="bg1"/>
                </a:solidFill>
                <a:latin typeface="Consolas" panose="020B0609020204030204" pitchFamily="49" charset="0"/>
                <a:cs typeface="Consolas" panose="020B0609020204030204" pitchFamily="49" charset="0"/>
              </a:rPr>
              <a:t>);</a:t>
            </a:r>
          </a:p>
          <a:p>
            <a:pP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458016" y="3497264"/>
            <a:ext cx="5684032" cy="129521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iOS</a:t>
            </a:r>
          </a:p>
          <a:p>
            <a:pPr defTabSz="932293" fontAlgn="base">
              <a:lnSpc>
                <a:spcPct val="90000"/>
              </a:lnSpc>
              <a:spcBef>
                <a:spcPct val="0"/>
              </a:spcBef>
              <a:spcAft>
                <a:spcPct val="0"/>
              </a:spcAft>
              <a:defRPr/>
            </a:pPr>
            <a:r>
              <a:rPr lang="en-US" sz="1599" kern="0" dirty="0">
                <a:solidFill>
                  <a:schemeClr val="bg1"/>
                </a:solidFill>
                <a:latin typeface="Consolas" panose="020B0609020204030204" pitchFamily="49" charset="0"/>
                <a:ea typeface="Segoe UI" pitchFamily="34" charset="0"/>
                <a:cs typeface="Consolas" panose="020B0609020204030204" pitchFamily="49" charset="0"/>
              </a:rPr>
              <a:t>[hub registerNativeWithDeviceToken:deviceToken</a:t>
            </a:r>
          </a:p>
          <a:p>
            <a:pPr defTabSz="932293" fontAlgn="base">
              <a:lnSpc>
                <a:spcPct val="90000"/>
              </a:lnSpc>
              <a:spcBef>
                <a:spcPct val="0"/>
              </a:spcBef>
              <a:spcAft>
                <a:spcPct val="0"/>
              </a:spcAft>
              <a:defRPr/>
            </a:pPr>
            <a:r>
              <a:rPr lang="en-US" sz="1599" kern="0" dirty="0">
                <a:solidFill>
                  <a:schemeClr val="bg1"/>
                </a:solidFill>
                <a:latin typeface="Consolas" panose="020B0609020204030204" pitchFamily="49" charset="0"/>
                <a:ea typeface="Segoe UI" pitchFamily="34" charset="0"/>
                <a:cs typeface="Consolas" panose="020B0609020204030204" pitchFamily="49" charset="0"/>
              </a:rPr>
              <a:t>	tags:nil</a:t>
            </a:r>
          </a:p>
          <a:p>
            <a:pPr defTabSz="932293" fontAlgn="base">
              <a:lnSpc>
                <a:spcPct val="90000"/>
              </a:lnSpc>
              <a:spcBef>
                <a:spcPct val="0"/>
              </a:spcBef>
              <a:spcAft>
                <a:spcPct val="0"/>
              </a:spcAft>
              <a:defRPr/>
            </a:pPr>
            <a:r>
              <a:rPr lang="en-US" sz="1599" kern="0" dirty="0">
                <a:solidFill>
                  <a:schemeClr val="bg1"/>
                </a:solidFill>
                <a:latin typeface="Consolas" panose="020B0609020204030204" pitchFamily="49" charset="0"/>
                <a:ea typeface="Segoe UI" pitchFamily="34" charset="0"/>
                <a:cs typeface="Consolas" panose="020B0609020204030204" pitchFamily="49" charset="0"/>
              </a:rPr>
              <a:t>	completion:^(NSError* error) { … }];</a:t>
            </a:r>
          </a:p>
          <a:p>
            <a:pPr defTabSz="932293" fontAlgn="base">
              <a:lnSpc>
                <a:spcPct val="90000"/>
              </a:lnSpc>
              <a:spcBef>
                <a:spcPct val="0"/>
              </a:spcBef>
              <a:spcAft>
                <a:spcPct val="0"/>
              </a:spcAft>
              <a:defRPr/>
            </a:pPr>
            <a:endParaRPr lang="en-US" sz="2400" kern="0" dirty="0">
              <a:solidFill>
                <a:srgbClr val="002060"/>
              </a:solidFill>
              <a:latin typeface="Segoe UI"/>
              <a:ea typeface="Segoe UI" pitchFamily="34" charset="0"/>
              <a:cs typeface="Segoe UI" pitchFamily="34" charset="0"/>
            </a:endParaRPr>
          </a:p>
        </p:txBody>
      </p:sp>
      <p:sp>
        <p:nvSpPr>
          <p:cNvPr id="15" name="Rectangle 14"/>
          <p:cNvSpPr/>
          <p:nvPr/>
        </p:nvSpPr>
        <p:spPr bwMode="auto">
          <a:xfrm>
            <a:off x="458017" y="4869198"/>
            <a:ext cx="5684032" cy="1294687"/>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Android / Kindle</a:t>
            </a:r>
          </a:p>
          <a:p>
            <a:pPr defTabSz="932293" fontAlgn="base">
              <a:lnSpc>
                <a:spcPct val="90000"/>
              </a:lnSpc>
              <a:spcBef>
                <a:spcPct val="0"/>
              </a:spcBef>
              <a:spcAft>
                <a:spcPct val="0"/>
              </a:spcAft>
              <a:defRPr/>
            </a:pPr>
            <a:r>
              <a:rPr lang="en-US" sz="2000" kern="0" dirty="0">
                <a:solidFill>
                  <a:schemeClr val="bg1"/>
                </a:solidFill>
                <a:latin typeface="Consolas" panose="020B0609020204030204" pitchFamily="49" charset="0"/>
                <a:cs typeface="Consolas" panose="020B0609020204030204" pitchFamily="49" charset="0"/>
              </a:rPr>
              <a:t>hub.register(regid);</a:t>
            </a:r>
          </a:p>
          <a:p>
            <a:pPr defTabSz="932293" fontAlgn="base">
              <a:lnSpc>
                <a:spcPct val="90000"/>
              </a:lnSpc>
              <a:spcBef>
                <a:spcPct val="0"/>
              </a:spcBef>
              <a:spcAft>
                <a:spcPct val="0"/>
              </a:spcAft>
              <a:defRPr/>
            </a:pPr>
            <a:endParaRPr lang="en-US" sz="2400" kern="0" dirty="0">
              <a:solidFill>
                <a:srgbClr val="002060"/>
              </a:solidFill>
              <a:latin typeface="Segoe UI"/>
              <a:ea typeface="Segoe UI" pitchFamily="34" charset="0"/>
              <a:cs typeface="Segoe UI" pitchFamily="34" charset="0"/>
            </a:endParaRPr>
          </a:p>
        </p:txBody>
      </p:sp>
      <p:sp>
        <p:nvSpPr>
          <p:cNvPr id="16" name="Rectangle 15"/>
          <p:cNvSpPr/>
          <p:nvPr/>
        </p:nvSpPr>
        <p:spPr bwMode="auto">
          <a:xfrm>
            <a:off x="6218239" y="2124909"/>
            <a:ext cx="5760220" cy="129521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.NET</a:t>
            </a:r>
          </a:p>
          <a:p>
            <a:pPr defTabSz="932293" fontAlgn="base">
              <a:lnSpc>
                <a:spcPct val="90000"/>
              </a:lnSpc>
              <a:spcBef>
                <a:spcPct val="0"/>
              </a:spcBef>
              <a:spcAft>
                <a:spcPct val="0"/>
              </a:spcAft>
              <a:defRPr/>
            </a:pPr>
            <a:r>
              <a:rPr lang="en-US" kern="0" dirty="0">
                <a:solidFill>
                  <a:schemeClr val="bg1"/>
                </a:solidFill>
                <a:latin typeface="Consolas" panose="020B0609020204030204" pitchFamily="49" charset="0"/>
                <a:cs typeface="Consolas" panose="020B0609020204030204" pitchFamily="49" charset="0"/>
              </a:rPr>
              <a:t>var toast = @"&lt;notification payload&gt;";</a:t>
            </a:r>
          </a:p>
          <a:p>
            <a:pPr defTabSz="932293" fontAlgn="base">
              <a:lnSpc>
                <a:spcPct val="90000"/>
              </a:lnSpc>
              <a:spcBef>
                <a:spcPct val="0"/>
              </a:spcBef>
              <a:spcAft>
                <a:spcPct val="0"/>
              </a:spcAft>
              <a:defRPr/>
            </a:pPr>
            <a:r>
              <a:rPr lang="en-US" kern="0" dirty="0">
                <a:solidFill>
                  <a:schemeClr val="bg1"/>
                </a:solidFill>
                <a:latin typeface="Consolas" panose="020B0609020204030204" pitchFamily="49" charset="0"/>
                <a:cs typeface="Consolas" panose="020B0609020204030204" pitchFamily="49" charset="0"/>
              </a:rPr>
              <a:t>hub.SendWindowsNativeNotificationAsync(toast);</a:t>
            </a:r>
          </a:p>
          <a:p>
            <a:pP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p:cNvSpPr/>
          <p:nvPr/>
        </p:nvSpPr>
        <p:spPr bwMode="auto">
          <a:xfrm>
            <a:off x="6218239" y="3497263"/>
            <a:ext cx="5760220" cy="266662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Node / Mobile Services</a:t>
            </a:r>
          </a:p>
          <a:p>
            <a:pPr defTabSz="932293" fontAlgn="base">
              <a:lnSpc>
                <a:spcPct val="90000"/>
              </a:lnSpc>
              <a:spcBef>
                <a:spcPct val="0"/>
              </a:spcBef>
              <a:spcAft>
                <a:spcPct val="0"/>
              </a:spcAft>
              <a:defRPr/>
            </a:pPr>
            <a:r>
              <a:rPr lang="en-US" sz="1599" kern="0" dirty="0">
                <a:solidFill>
                  <a:schemeClr val="bg1"/>
                </a:solidFill>
                <a:latin typeface="Consolas" panose="020B0609020204030204" pitchFamily="49" charset="0"/>
                <a:cs typeface="Consolas" panose="020B0609020204030204" pitchFamily="49" charset="0"/>
              </a:rPr>
              <a:t>hubService.wns.sendToastText01(null, </a:t>
            </a:r>
            <a:br>
              <a:rPr lang="en-US" sz="1599" kern="0" dirty="0">
                <a:solidFill>
                  <a:schemeClr val="bg1"/>
                </a:solidFill>
                <a:latin typeface="Consolas" panose="020B0609020204030204" pitchFamily="49" charset="0"/>
                <a:cs typeface="Consolas" panose="020B0609020204030204" pitchFamily="49" charset="0"/>
              </a:rPr>
            </a:br>
            <a:r>
              <a:rPr lang="en-US" sz="1599" kern="0" dirty="0">
                <a:solidFill>
                  <a:schemeClr val="bg1"/>
                </a:solidFill>
                <a:latin typeface="Consolas" panose="020B0609020204030204" pitchFamily="49" charset="0"/>
                <a:cs typeface="Consolas" panose="020B0609020204030204" pitchFamily="49" charset="0"/>
              </a:rPr>
              <a:t>   {</a:t>
            </a:r>
            <a:br>
              <a:rPr lang="en-US" sz="1599" kern="0" dirty="0">
                <a:solidFill>
                  <a:schemeClr val="bg1"/>
                </a:solidFill>
                <a:latin typeface="Consolas" panose="020B0609020204030204" pitchFamily="49" charset="0"/>
                <a:cs typeface="Consolas" panose="020B0609020204030204" pitchFamily="49" charset="0"/>
              </a:rPr>
            </a:br>
            <a:r>
              <a:rPr lang="en-US" sz="1599" kern="0" dirty="0">
                <a:solidFill>
                  <a:schemeClr val="bg1"/>
                </a:solidFill>
                <a:latin typeface="Consolas" panose="020B0609020204030204" pitchFamily="49" charset="0"/>
                <a:cs typeface="Consolas" panose="020B0609020204030204" pitchFamily="49" charset="0"/>
              </a:rPr>
              <a:t>      text1: 'Hello from Node!'</a:t>
            </a:r>
            <a:br>
              <a:rPr lang="en-US" sz="1599" kern="0" dirty="0">
                <a:solidFill>
                  <a:schemeClr val="bg1"/>
                </a:solidFill>
                <a:latin typeface="Consolas" panose="020B0609020204030204" pitchFamily="49" charset="0"/>
                <a:cs typeface="Consolas" panose="020B0609020204030204" pitchFamily="49" charset="0"/>
              </a:rPr>
            </a:br>
            <a:r>
              <a:rPr lang="en-US" sz="1599" kern="0" dirty="0">
                <a:solidFill>
                  <a:schemeClr val="bg1"/>
                </a:solidFill>
                <a:latin typeface="Consolas" panose="020B0609020204030204" pitchFamily="49" charset="0"/>
                <a:cs typeface="Consolas" panose="020B0609020204030204" pitchFamily="49" charset="0"/>
              </a:rPr>
              <a:t>   },</a:t>
            </a:r>
            <a:br>
              <a:rPr lang="en-US" sz="1599" kern="0" dirty="0">
                <a:solidFill>
                  <a:schemeClr val="bg1"/>
                </a:solidFill>
                <a:latin typeface="Consolas" panose="020B0609020204030204" pitchFamily="49" charset="0"/>
                <a:cs typeface="Consolas" panose="020B0609020204030204" pitchFamily="49" charset="0"/>
              </a:rPr>
            </a:br>
            <a:r>
              <a:rPr lang="en-US" sz="1599" kern="0" dirty="0">
                <a:solidFill>
                  <a:schemeClr val="bg1"/>
                </a:solidFill>
                <a:latin typeface="Consolas" panose="020B0609020204030204" pitchFamily="49" charset="0"/>
                <a:cs typeface="Consolas" panose="020B0609020204030204" pitchFamily="49" charset="0"/>
              </a:rPr>
              <a:t>   function (error)</a:t>
            </a:r>
            <a:br>
              <a:rPr lang="en-US" sz="1599" kern="0" dirty="0">
                <a:solidFill>
                  <a:schemeClr val="bg1"/>
                </a:solidFill>
                <a:latin typeface="Consolas" panose="020B0609020204030204" pitchFamily="49" charset="0"/>
                <a:cs typeface="Consolas" panose="020B0609020204030204" pitchFamily="49" charset="0"/>
              </a:rPr>
            </a:br>
            <a:r>
              <a:rPr lang="en-US" sz="1599" kern="0" dirty="0">
                <a:solidFill>
                  <a:schemeClr val="bg1"/>
                </a:solidFill>
                <a:latin typeface="Consolas" panose="020B0609020204030204" pitchFamily="49" charset="0"/>
                <a:cs typeface="Consolas" panose="020B0609020204030204" pitchFamily="49" charset="0"/>
              </a:rPr>
              <a:t>      {</a:t>
            </a:r>
            <a:br>
              <a:rPr lang="en-US" sz="1599" kern="0" dirty="0">
                <a:solidFill>
                  <a:schemeClr val="bg1"/>
                </a:solidFill>
                <a:latin typeface="Consolas" panose="020B0609020204030204" pitchFamily="49" charset="0"/>
                <a:cs typeface="Consolas" panose="020B0609020204030204" pitchFamily="49" charset="0"/>
              </a:rPr>
            </a:br>
            <a:r>
              <a:rPr lang="en-US" sz="1599" kern="0" dirty="0">
                <a:solidFill>
                  <a:schemeClr val="bg1"/>
                </a:solidFill>
                <a:latin typeface="Consolas" panose="020B0609020204030204" pitchFamily="49" charset="0"/>
                <a:cs typeface="Consolas" panose="020B0609020204030204" pitchFamily="49" charset="0"/>
              </a:rPr>
              <a:t>         …</a:t>
            </a:r>
            <a:br>
              <a:rPr lang="en-US" sz="1599" kern="0" dirty="0">
                <a:solidFill>
                  <a:schemeClr val="bg1"/>
                </a:solidFill>
                <a:latin typeface="Consolas" panose="020B0609020204030204" pitchFamily="49" charset="0"/>
                <a:cs typeface="Consolas" panose="020B0609020204030204" pitchFamily="49" charset="0"/>
              </a:rPr>
            </a:br>
            <a:r>
              <a:rPr lang="en-US" sz="1599" kern="0" dirty="0">
                <a:solidFill>
                  <a:schemeClr val="bg1"/>
                </a:solidFill>
                <a:latin typeface="Consolas" panose="020B0609020204030204" pitchFamily="49" charset="0"/>
                <a:cs typeface="Consolas" panose="020B0609020204030204" pitchFamily="49" charset="0"/>
              </a:rPr>
              <a:t>      }</a:t>
            </a:r>
          </a:p>
          <a:p>
            <a:pPr defTabSz="932293" fontAlgn="base">
              <a:lnSpc>
                <a:spcPct val="90000"/>
              </a:lnSpc>
              <a:spcBef>
                <a:spcPct val="0"/>
              </a:spcBef>
              <a:spcAft>
                <a:spcPct val="0"/>
              </a:spcAft>
              <a:defRPr/>
            </a:pPr>
            <a:r>
              <a:rPr lang="en-US" sz="1599" kern="0" dirty="0">
                <a:solidFill>
                  <a:schemeClr val="bg1"/>
                </a:solidFill>
                <a:latin typeface="Consolas" panose="020B0609020204030204" pitchFamily="49" charset="0"/>
                <a:cs typeface="Consolas" panose="020B0609020204030204" pitchFamily="49" charset="0"/>
              </a:rPr>
              <a:t>); </a:t>
            </a:r>
          </a:p>
          <a:p>
            <a:pP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771814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7" grpId="0" build="p"/>
      <p:bldP spid="11" grpId="0" animBg="1"/>
      <p:bldP spid="14" grpId="0" animBg="1"/>
      <p:bldP spid="15" grpId="0" animBg="1"/>
      <p:bldP spid="16" grpId="0" animBg="1"/>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solidFill>
            <a:schemeClr val="accent1">
              <a:alpha val="90000"/>
            </a:schemeClr>
          </a:solidFill>
        </p:spPr>
        <p:txBody>
          <a:bodyPr/>
          <a:lstStyle/>
          <a:p>
            <a:r>
              <a:rPr lang="en-US" dirty="0"/>
              <a:t>Send Targeted Notifications</a:t>
            </a:r>
          </a:p>
          <a:p>
            <a:endParaRPr lang="en-US" dirty="0"/>
          </a:p>
        </p:txBody>
      </p:sp>
    </p:spTree>
    <p:extLst>
      <p:ext uri="{BB962C8B-B14F-4D97-AF65-F5344CB8AC3E}">
        <p14:creationId xmlns:p14="http://schemas.microsoft.com/office/powerpoint/2010/main" val="178494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Tags</a:t>
            </a:r>
          </a:p>
        </p:txBody>
      </p:sp>
      <p:sp>
        <p:nvSpPr>
          <p:cNvPr id="3" name="Text Placeholder 2"/>
          <p:cNvSpPr>
            <a:spLocks noGrp="1"/>
          </p:cNvSpPr>
          <p:nvPr>
            <p:ph type="body" sz="quarter" idx="13"/>
          </p:nvPr>
        </p:nvSpPr>
        <p:spPr>
          <a:xfrm>
            <a:off x="411228" y="1165754"/>
            <a:ext cx="5989812" cy="5054710"/>
          </a:xfrm>
        </p:spPr>
        <p:txBody>
          <a:bodyPr>
            <a:normAutofit fontScale="92500" lnSpcReduction="20000"/>
          </a:bodyPr>
          <a:lstStyle/>
          <a:p>
            <a:pPr marL="0" indent="0">
              <a:buNone/>
            </a:pPr>
            <a:r>
              <a:rPr lang="en-US" dirty="0">
                <a:solidFill>
                  <a:srgbClr val="00B0F0"/>
                </a:solidFill>
              </a:rPr>
              <a:t>Tags as interest groups</a:t>
            </a:r>
          </a:p>
          <a:p>
            <a:r>
              <a:rPr lang="en-US" dirty="0"/>
              <a:t>Client app can register with a set of tags</a:t>
            </a:r>
          </a:p>
          <a:p>
            <a:r>
              <a:rPr lang="en-US" dirty="0"/>
              <a:t>Tags are simple strings (no pre-provisioning is required)</a:t>
            </a:r>
          </a:p>
          <a:p>
            <a:r>
              <a:rPr lang="en-US" dirty="0"/>
              <a:t>App back-end can target all clients with the same tag</a:t>
            </a:r>
          </a:p>
          <a:p>
            <a:pPr marL="0" indent="0">
              <a:buNone/>
            </a:pPr>
            <a:r>
              <a:rPr lang="en-US" dirty="0">
                <a:solidFill>
                  <a:srgbClr val="129038"/>
                </a:solidFill>
              </a:rPr>
              <a:t>You can use tags also for:</a:t>
            </a:r>
          </a:p>
          <a:p>
            <a:r>
              <a:rPr lang="en-US" dirty="0"/>
              <a:t>Multiple type of interest groups, for example: </a:t>
            </a:r>
          </a:p>
          <a:p>
            <a:pPr lvl="1"/>
            <a:r>
              <a:rPr lang="en-US" dirty="0"/>
              <a:t>Follow bands: tag “followband:Beatles”</a:t>
            </a:r>
          </a:p>
          <a:p>
            <a:pPr lvl="1"/>
            <a:r>
              <a:rPr lang="en-US" dirty="0"/>
              <a:t>Follow users: tag “followuser:Alice”</a:t>
            </a:r>
          </a:p>
          <a:p>
            <a:r>
              <a:rPr lang="en-US" dirty="0"/>
              <a:t>Tag devices with a user ID </a:t>
            </a:r>
          </a:p>
          <a:p>
            <a:r>
              <a:rPr lang="en-US" dirty="0"/>
              <a:t>Tags can be user preferences or system information </a:t>
            </a:r>
          </a:p>
        </p:txBody>
      </p:sp>
      <p:sp>
        <p:nvSpPr>
          <p:cNvPr id="31" name="Rectangle 30"/>
          <p:cNvSpPr/>
          <p:nvPr/>
        </p:nvSpPr>
        <p:spPr>
          <a:xfrm>
            <a:off x="6663857" y="1189961"/>
            <a:ext cx="5456720" cy="5007071"/>
          </a:xfrm>
          <a:prstGeom prst="rect">
            <a:avLst/>
          </a:prstGeom>
          <a:solidFill>
            <a:srgbClr val="002050"/>
          </a:solidFill>
          <a:ln w="9525" cap="flat" cmpd="sng" algn="ctr">
            <a:solidFill>
              <a:srgbClr val="0C6126">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932597">
              <a:defRPr/>
            </a:pPr>
            <a:endParaRPr lang="en-US" sz="1836" kern="0" dirty="0">
              <a:solidFill>
                <a:srgbClr val="FFFF00"/>
              </a:solidFill>
              <a:latin typeface="Segoe UI"/>
            </a:endParaRPr>
          </a:p>
        </p:txBody>
      </p:sp>
      <p:grpSp>
        <p:nvGrpSpPr>
          <p:cNvPr id="33" name="Group 32"/>
          <p:cNvGrpSpPr/>
          <p:nvPr/>
        </p:nvGrpSpPr>
        <p:grpSpPr>
          <a:xfrm>
            <a:off x="8286764" y="3383328"/>
            <a:ext cx="1760820" cy="1208947"/>
            <a:chOff x="8773626" y="2156700"/>
            <a:chExt cx="1726696" cy="1185519"/>
          </a:xfrm>
          <a:solidFill>
            <a:srgbClr val="002050"/>
          </a:solidFill>
        </p:grpSpPr>
        <p:grpSp>
          <p:nvGrpSpPr>
            <p:cNvPr id="35" name="Group 34"/>
            <p:cNvGrpSpPr/>
            <p:nvPr/>
          </p:nvGrpSpPr>
          <p:grpSpPr>
            <a:xfrm>
              <a:off x="8773626" y="2156700"/>
              <a:ext cx="1726696" cy="1185519"/>
              <a:chOff x="4879203" y="2324936"/>
              <a:chExt cx="1726696" cy="1185519"/>
            </a:xfrm>
            <a:grpFill/>
          </p:grpSpPr>
          <p:sp>
            <p:nvSpPr>
              <p:cNvPr id="37" name="Rectangle 36"/>
              <p:cNvSpPr/>
              <p:nvPr/>
            </p:nvSpPr>
            <p:spPr bwMode="auto">
              <a:xfrm>
                <a:off x="4879203" y="2324936"/>
                <a:ext cx="1726696" cy="1185519"/>
              </a:xfrm>
              <a:prstGeom prst="rect">
                <a:avLst/>
              </a:prstGeom>
              <a:noFill/>
              <a:ln w="25400" cap="flat" cmpd="sng" algn="ctr">
                <a:noFill/>
                <a:prstDash val="solid"/>
                <a:headEnd type="none" w="med" len="med"/>
                <a:tailEnd type="none" w="med" len="med"/>
              </a:ln>
              <a:effectLst/>
            </p:spPr>
            <p:txBody>
              <a:bodyPr vert="horz" wrap="square" lIns="124325" tIns="62162" rIns="124325" bIns="62162" numCol="1" rtlCol="0" anchor="ctr" anchorCtr="0" compatLnSpc="1">
                <a:prstTxWarp prst="textNoShape">
                  <a:avLst/>
                </a:prstTxWarp>
              </a:bodyPr>
              <a:lstStyle/>
              <a:p>
                <a:pPr algn="ctr" defTabSz="932110" fontAlgn="base">
                  <a:spcBef>
                    <a:spcPct val="0"/>
                  </a:spcBef>
                  <a:spcAft>
                    <a:spcPct val="0"/>
                  </a:spcAft>
                  <a:defRPr/>
                </a:pPr>
                <a:endParaRPr lang="en-US" sz="1496" kern="0" dirty="0">
                  <a:solidFill>
                    <a:prstClr val="white"/>
                  </a:solidFill>
                  <a:latin typeface="Segoe UI"/>
                </a:endParaRPr>
              </a:p>
            </p:txBody>
          </p:sp>
          <p:sp>
            <p:nvSpPr>
              <p:cNvPr id="38" name="TextBox 37"/>
              <p:cNvSpPr txBox="1"/>
              <p:nvPr/>
            </p:nvSpPr>
            <p:spPr>
              <a:xfrm>
                <a:off x="4916477" y="3060619"/>
                <a:ext cx="1481047" cy="230224"/>
              </a:xfrm>
              <a:prstGeom prst="rect">
                <a:avLst/>
              </a:prstGeom>
              <a:noFill/>
            </p:spPr>
            <p:txBody>
              <a:bodyPr wrap="none" lIns="124330" tIns="0" rIns="0" bIns="0" rtlCol="0">
                <a:spAutoFit/>
              </a:bodyPr>
              <a:lstStyle/>
              <a:p>
                <a:pPr algn="ctr" defTabSz="932417">
                  <a:defRPr/>
                </a:pPr>
                <a:r>
                  <a:rPr lang="en-US" sz="1496" kern="0" dirty="0">
                    <a:solidFill>
                      <a:prstClr val="white"/>
                    </a:solidFill>
                    <a:latin typeface="Segoe" pitchFamily="34" charset="0"/>
                  </a:rPr>
                  <a:t>Notification Hub</a:t>
                </a:r>
              </a:p>
            </p:txBody>
          </p:sp>
        </p:grpSp>
        <p:sp>
          <p:nvSpPr>
            <p:cNvPr id="36" name="Freeform 73"/>
            <p:cNvSpPr>
              <a:spLocks noEditPoints="1"/>
            </p:cNvSpPr>
            <p:nvPr/>
          </p:nvSpPr>
          <p:spPr bwMode="auto">
            <a:xfrm>
              <a:off x="9313829" y="2276958"/>
              <a:ext cx="601662" cy="58097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ysClr val="window" lastClr="FFFFFF"/>
            </a:solidFill>
            <a:ln>
              <a:noFill/>
            </a:ln>
          </p:spPr>
          <p:txBody>
            <a:bodyPr vert="horz" wrap="square" lIns="124330" tIns="62165" rIns="124330" bIns="62165" numCol="1" anchor="t" anchorCtr="0" compatLnSpc="1">
              <a:prstTxWarp prst="textNoShape">
                <a:avLst/>
              </a:prstTxWarp>
            </a:bodyPr>
            <a:lstStyle/>
            <a:p>
              <a:pPr defTabSz="932417">
                <a:defRPr/>
              </a:pPr>
              <a:endParaRPr lang="en-US" sz="1903" kern="0" dirty="0">
                <a:solidFill>
                  <a:prstClr val="white"/>
                </a:solidFill>
                <a:latin typeface="Segoe UI"/>
              </a:endParaRPr>
            </a:p>
          </p:txBody>
        </p:sp>
      </p:grpSp>
      <p:grpSp>
        <p:nvGrpSpPr>
          <p:cNvPr id="39" name="Group 38"/>
          <p:cNvGrpSpPr/>
          <p:nvPr/>
        </p:nvGrpSpPr>
        <p:grpSpPr>
          <a:xfrm>
            <a:off x="8552139" y="1496685"/>
            <a:ext cx="1230069" cy="1234956"/>
            <a:chOff x="6259896" y="3521405"/>
            <a:chExt cx="1230243" cy="1235131"/>
          </a:xfrm>
        </p:grpSpPr>
        <p:sp>
          <p:nvSpPr>
            <p:cNvPr id="40" name="Freeform 80"/>
            <p:cNvSpPr>
              <a:spLocks noEditPoints="1"/>
            </p:cNvSpPr>
            <p:nvPr/>
          </p:nvSpPr>
          <p:spPr bwMode="auto">
            <a:xfrm>
              <a:off x="6438309" y="3521405"/>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ysClr val="window" lastClr="FFFFFF"/>
            </a:solidFill>
            <a:ln>
              <a:noFill/>
            </a:ln>
          </p:spPr>
          <p:txBody>
            <a:bodyPr vert="horz" wrap="square" lIns="93247" tIns="46623" rIns="93247" bIns="46623" numCol="1" anchor="t" anchorCtr="0" compatLnSpc="1">
              <a:prstTxWarp prst="textNoShape">
                <a:avLst/>
              </a:prstTxWarp>
            </a:bodyPr>
            <a:lstStyle/>
            <a:p>
              <a:pPr defTabSz="932597">
                <a:defRPr/>
              </a:pPr>
              <a:endParaRPr lang="en-US" sz="1836" kern="0" dirty="0">
                <a:solidFill>
                  <a:srgbClr val="000000"/>
                </a:solidFill>
                <a:latin typeface="Segoe UI"/>
              </a:endParaRPr>
            </a:p>
          </p:txBody>
        </p:sp>
        <p:sp>
          <p:nvSpPr>
            <p:cNvPr id="41" name="TextBox 40"/>
            <p:cNvSpPr txBox="1"/>
            <p:nvPr/>
          </p:nvSpPr>
          <p:spPr>
            <a:xfrm>
              <a:off x="6259896" y="4521729"/>
              <a:ext cx="1230243" cy="234807"/>
            </a:xfrm>
            <a:prstGeom prst="rect">
              <a:avLst/>
            </a:prstGeom>
            <a:noFill/>
          </p:spPr>
          <p:txBody>
            <a:bodyPr wrap="square" lIns="0" tIns="0" rIns="0" bIns="0" rtlCol="0">
              <a:spAutoFit/>
            </a:bodyPr>
            <a:lstStyle/>
            <a:p>
              <a:pPr algn="ctr" defTabSz="932417">
                <a:defRPr/>
              </a:pPr>
              <a:r>
                <a:rPr lang="en-US" sz="1496" kern="0" dirty="0">
                  <a:solidFill>
                    <a:prstClr val="white"/>
                  </a:solidFill>
                  <a:latin typeface="Segoe" pitchFamily="34" charset="0"/>
                </a:rPr>
                <a:t>App back-end</a:t>
              </a:r>
            </a:p>
          </p:txBody>
        </p:sp>
      </p:grpSp>
      <p:cxnSp>
        <p:nvCxnSpPr>
          <p:cNvPr id="42" name="Straight Arrow Connector 41"/>
          <p:cNvCxnSpPr/>
          <p:nvPr/>
        </p:nvCxnSpPr>
        <p:spPr>
          <a:xfrm flipH="1" flipV="1">
            <a:off x="9596672" y="4539124"/>
            <a:ext cx="678160" cy="835733"/>
          </a:xfrm>
          <a:prstGeom prst="straightConnector1">
            <a:avLst/>
          </a:prstGeom>
          <a:noFill/>
          <a:ln w="38100" cap="flat" cmpd="sng" algn="ctr">
            <a:solidFill>
              <a:srgbClr val="15AEEF"/>
            </a:solidFill>
            <a:prstDash val="solid"/>
            <a:headEnd type="none"/>
            <a:tailEnd type="triangle"/>
          </a:ln>
          <a:effectLst>
            <a:outerShdw blurRad="40000" dist="23000" dir="5400000" rotWithShape="0">
              <a:srgbClr val="000000">
                <a:alpha val="35000"/>
              </a:srgbClr>
            </a:outerShdw>
          </a:effectLst>
        </p:spPr>
      </p:cxnSp>
      <p:cxnSp>
        <p:nvCxnSpPr>
          <p:cNvPr id="43" name="Straight Arrow Connector 42"/>
          <p:cNvCxnSpPr/>
          <p:nvPr/>
        </p:nvCxnSpPr>
        <p:spPr>
          <a:xfrm flipV="1">
            <a:off x="8059133" y="4539125"/>
            <a:ext cx="775420" cy="816477"/>
          </a:xfrm>
          <a:prstGeom prst="straightConnector1">
            <a:avLst/>
          </a:prstGeom>
          <a:noFill/>
          <a:ln w="38100" cap="flat" cmpd="sng" algn="ctr">
            <a:solidFill>
              <a:srgbClr val="15AEEF"/>
            </a:solidFill>
            <a:prstDash val="solid"/>
            <a:headEnd type="none"/>
            <a:tailEnd type="triangle"/>
          </a:ln>
          <a:effectLst>
            <a:outerShdw blurRad="40000" dist="23000" dir="5400000" rotWithShape="0">
              <a:srgbClr val="000000">
                <a:alpha val="35000"/>
              </a:srgbClr>
            </a:outerShdw>
          </a:effectLst>
        </p:spPr>
      </p:cxnSp>
      <p:sp>
        <p:nvSpPr>
          <p:cNvPr id="44" name="TextBox 43"/>
          <p:cNvSpPr txBox="1"/>
          <p:nvPr/>
        </p:nvSpPr>
        <p:spPr>
          <a:xfrm>
            <a:off x="10252602" y="4873265"/>
            <a:ext cx="1178774" cy="234774"/>
          </a:xfrm>
          <a:prstGeom prst="rect">
            <a:avLst/>
          </a:prstGeom>
          <a:noFill/>
          <a:ln>
            <a:solidFill>
              <a:srgbClr val="15AEEF"/>
            </a:solidFill>
          </a:ln>
        </p:spPr>
        <p:txBody>
          <a:bodyPr wrap="none" lIns="0" tIns="0" rIns="0" bIns="0" rtlCol="0">
            <a:spAutoFit/>
          </a:bodyPr>
          <a:lstStyle/>
          <a:p>
            <a:pPr algn="ctr" defTabSz="932417">
              <a:defRPr/>
            </a:pPr>
            <a:r>
              <a:rPr lang="en-US" sz="1496" kern="0" dirty="0">
                <a:solidFill>
                  <a:srgbClr val="15AEEF"/>
                </a:solidFill>
                <a:latin typeface="Segoe" pitchFamily="34" charset="0"/>
              </a:rPr>
              <a:t>Tag:”Beatles”</a:t>
            </a:r>
          </a:p>
        </p:txBody>
      </p:sp>
      <p:sp>
        <p:nvSpPr>
          <p:cNvPr id="45" name="TextBox 44"/>
          <p:cNvSpPr txBox="1"/>
          <p:nvPr/>
        </p:nvSpPr>
        <p:spPr>
          <a:xfrm>
            <a:off x="6986650" y="4873265"/>
            <a:ext cx="1178774" cy="234774"/>
          </a:xfrm>
          <a:prstGeom prst="rect">
            <a:avLst/>
          </a:prstGeom>
          <a:noFill/>
          <a:ln>
            <a:solidFill>
              <a:srgbClr val="15AEEF"/>
            </a:solidFill>
          </a:ln>
        </p:spPr>
        <p:txBody>
          <a:bodyPr wrap="none" lIns="0" tIns="0" rIns="0" bIns="0" rtlCol="0">
            <a:spAutoFit/>
          </a:bodyPr>
          <a:lstStyle/>
          <a:p>
            <a:pPr algn="ctr" defTabSz="932417">
              <a:defRPr/>
            </a:pPr>
            <a:r>
              <a:rPr lang="en-US" sz="1496" kern="0" dirty="0">
                <a:solidFill>
                  <a:srgbClr val="15AEEF"/>
                </a:solidFill>
                <a:latin typeface="Segoe" pitchFamily="34" charset="0"/>
              </a:rPr>
              <a:t>Tag:”Wailers”</a:t>
            </a:r>
          </a:p>
        </p:txBody>
      </p:sp>
      <p:cxnSp>
        <p:nvCxnSpPr>
          <p:cNvPr id="46" name="Straight Arrow Connector 45"/>
          <p:cNvCxnSpPr>
            <a:stCxn id="41" idx="2"/>
            <a:endCxn id="37" idx="0"/>
          </p:cNvCxnSpPr>
          <p:nvPr/>
        </p:nvCxnSpPr>
        <p:spPr>
          <a:xfrm>
            <a:off x="9167174" y="2731640"/>
            <a:ext cx="0" cy="651688"/>
          </a:xfrm>
          <a:prstGeom prst="straightConnector1">
            <a:avLst/>
          </a:prstGeom>
          <a:noFill/>
          <a:ln w="38100" cap="flat" cmpd="sng" algn="ctr">
            <a:solidFill>
              <a:srgbClr val="FFC000"/>
            </a:solidFill>
            <a:prstDash val="solid"/>
            <a:headEnd type="none"/>
            <a:tailEnd type="triangle"/>
          </a:ln>
          <a:effectLst>
            <a:outerShdw blurRad="40000" dist="23000" dir="5400000" rotWithShape="0">
              <a:srgbClr val="000000">
                <a:alpha val="35000"/>
              </a:srgbClr>
            </a:outerShdw>
          </a:effectLst>
        </p:spPr>
      </p:cxnSp>
      <p:sp>
        <p:nvSpPr>
          <p:cNvPr id="47" name="TextBox 46"/>
          <p:cNvSpPr txBox="1"/>
          <p:nvPr/>
        </p:nvSpPr>
        <p:spPr>
          <a:xfrm>
            <a:off x="9428263" y="2958921"/>
            <a:ext cx="1134318" cy="469547"/>
          </a:xfrm>
          <a:prstGeom prst="rect">
            <a:avLst/>
          </a:prstGeom>
          <a:noFill/>
          <a:ln>
            <a:solidFill>
              <a:srgbClr val="0C6126"/>
            </a:solidFill>
          </a:ln>
        </p:spPr>
        <p:txBody>
          <a:bodyPr wrap="square" lIns="0" tIns="0" rIns="0" bIns="0" rtlCol="0">
            <a:spAutoFit/>
          </a:bodyPr>
          <a:lstStyle/>
          <a:p>
            <a:pPr algn="ctr" defTabSz="932417">
              <a:defRPr/>
            </a:pPr>
            <a:r>
              <a:rPr lang="en-US" sz="1496" kern="0" dirty="0">
                <a:solidFill>
                  <a:srgbClr val="FFFF00"/>
                </a:solidFill>
                <a:latin typeface="Segoe" pitchFamily="34" charset="0"/>
              </a:rPr>
              <a:t>Tag:”Beatles”</a:t>
            </a:r>
          </a:p>
        </p:txBody>
      </p:sp>
      <p:cxnSp>
        <p:nvCxnSpPr>
          <p:cNvPr id="48" name="Straight Arrow Connector 47"/>
          <p:cNvCxnSpPr/>
          <p:nvPr/>
        </p:nvCxnSpPr>
        <p:spPr>
          <a:xfrm>
            <a:off x="9366848" y="4539124"/>
            <a:ext cx="680735" cy="898438"/>
          </a:xfrm>
          <a:prstGeom prst="straightConnector1">
            <a:avLst/>
          </a:prstGeom>
          <a:noFill/>
          <a:ln w="38100" cap="flat" cmpd="sng" algn="ctr">
            <a:solidFill>
              <a:srgbClr val="FFC000"/>
            </a:solidFill>
            <a:prstDash val="solid"/>
            <a:headEnd type="none"/>
            <a:tailEnd type="triangle"/>
          </a:ln>
          <a:effectLst>
            <a:outerShdw blurRad="40000" dist="23000" dir="5400000" rotWithShape="0">
              <a:srgbClr val="000000">
                <a:alpha val="35000"/>
              </a:srgbClr>
            </a:outerShdw>
          </a:effectLst>
        </p:spPr>
      </p:cxnSp>
      <p:sp>
        <p:nvSpPr>
          <p:cNvPr id="49" name="Rounded Rectangle 6"/>
          <p:cNvSpPr/>
          <p:nvPr/>
        </p:nvSpPr>
        <p:spPr bwMode="auto">
          <a:xfrm>
            <a:off x="7847154" y="5492151"/>
            <a:ext cx="434457" cy="70488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ysClr val="window" lastClr="FFFFFF"/>
          </a:solidFill>
          <a:ln w="25400" cap="flat" cmpd="sng" algn="ctr">
            <a:noFill/>
            <a:prstDash val="solid"/>
            <a:headEnd type="none" w="med" len="med"/>
            <a:tailEnd type="none" w="med" len="med"/>
          </a:ln>
          <a:effectLst/>
        </p:spPr>
        <p:txBody>
          <a:bodyPr vert="horz" wrap="square" lIns="121881" tIns="60940" rIns="121881" bIns="60940" numCol="1" rtlCol="0" anchor="ctr" anchorCtr="0" compatLnSpc="1">
            <a:prstTxWarp prst="textNoShape">
              <a:avLst/>
            </a:prstTxWarp>
          </a:bodyPr>
          <a:lstStyle/>
          <a:p>
            <a:pPr defTabSz="822637">
              <a:defRPr/>
            </a:pPr>
            <a:endParaRPr lang="en-US" sz="2265" kern="0" spc="-134" dirty="0">
              <a:solidFill>
                <a:prstClr val="white"/>
              </a:solidFill>
              <a:latin typeface="Segoe Light" pitchFamily="34" charset="0"/>
            </a:endParaRPr>
          </a:p>
        </p:txBody>
      </p:sp>
      <p:sp>
        <p:nvSpPr>
          <p:cNvPr id="50" name="Rounded Rectangle 6"/>
          <p:cNvSpPr/>
          <p:nvPr/>
        </p:nvSpPr>
        <p:spPr bwMode="auto">
          <a:xfrm rot="5400000">
            <a:off x="9934439" y="5377713"/>
            <a:ext cx="646035" cy="89970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ysClr val="window" lastClr="FFFFFF"/>
          </a:solidFill>
          <a:ln w="25400" cap="flat" cmpd="sng" algn="ctr">
            <a:noFill/>
            <a:prstDash val="solid"/>
            <a:headEnd type="none" w="med" len="med"/>
            <a:tailEnd type="none" w="med" len="med"/>
          </a:ln>
          <a:effectLst/>
        </p:spPr>
        <p:txBody>
          <a:bodyPr vert="horz" wrap="square" lIns="121881" tIns="60940" rIns="121881" bIns="60940" numCol="1" rtlCol="0" anchor="ctr" anchorCtr="0" compatLnSpc="1">
            <a:prstTxWarp prst="textNoShape">
              <a:avLst/>
            </a:prstTxWarp>
          </a:bodyPr>
          <a:lstStyle/>
          <a:p>
            <a:pPr defTabSz="822637">
              <a:defRPr/>
            </a:pPr>
            <a:endParaRPr lang="en-US" sz="2265" kern="0" spc="-134" dirty="0">
              <a:solidFill>
                <a:prstClr val="white"/>
              </a:solidFill>
              <a:latin typeface="Segoe Light" pitchFamily="34" charset="0"/>
            </a:endParaRPr>
          </a:p>
        </p:txBody>
      </p:sp>
      <p:sp>
        <p:nvSpPr>
          <p:cNvPr id="4" name="Slide Number Placeholder 3"/>
          <p:cNvSpPr>
            <a:spLocks noGrp="1"/>
          </p:cNvSpPr>
          <p:nvPr>
            <p:ph type="sldNum" sz="quarter" idx="12"/>
          </p:nvPr>
        </p:nvSpPr>
        <p:spPr/>
        <p:txBody>
          <a:bodyPr/>
          <a:lstStyle/>
          <a:p>
            <a:fld id="{AFFF257A-30C5-4AFB-911B-BE4CEEA1EA82}" type="slidenum">
              <a:rPr lang="en-US" smtClean="0"/>
              <a:pPr/>
              <a:t>37</a:t>
            </a:fld>
            <a:endParaRPr lang="en-US" dirty="0"/>
          </a:p>
        </p:txBody>
      </p:sp>
    </p:spTree>
    <p:extLst>
      <p:ext uri="{BB962C8B-B14F-4D97-AF65-F5344CB8AC3E}">
        <p14:creationId xmlns:p14="http://schemas.microsoft.com/office/powerpoint/2010/main" val="207318811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Some Snippets</a:t>
            </a:r>
          </a:p>
        </p:txBody>
      </p:sp>
      <p:sp>
        <p:nvSpPr>
          <p:cNvPr id="7" name="Text Placeholder 6"/>
          <p:cNvSpPr>
            <a:spLocks noGrp="1"/>
          </p:cNvSpPr>
          <p:nvPr>
            <p:ph type="body" sz="quarter" idx="13"/>
          </p:nvPr>
        </p:nvSpPr>
        <p:spPr>
          <a:xfrm>
            <a:off x="419457" y="1188961"/>
            <a:ext cx="11624934" cy="640363"/>
          </a:xfrm>
        </p:spPr>
        <p:txBody>
          <a:bodyPr/>
          <a:lstStyle/>
          <a:p>
            <a:pPr marL="0" indent="0">
              <a:buNone/>
            </a:pPr>
            <a:r>
              <a:rPr lang="en-US" dirty="0"/>
              <a:t>Register</a:t>
            </a:r>
          </a:p>
        </p:txBody>
      </p:sp>
      <p:sp>
        <p:nvSpPr>
          <p:cNvPr id="10" name="Rectangle 9"/>
          <p:cNvSpPr/>
          <p:nvPr/>
        </p:nvSpPr>
        <p:spPr bwMode="auto">
          <a:xfrm>
            <a:off x="458016" y="1875303"/>
            <a:ext cx="11520442" cy="129521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Windows / Windows Phone</a:t>
            </a:r>
          </a:p>
          <a:p>
            <a:pPr defTabSz="932293" fontAlgn="base">
              <a:lnSpc>
                <a:spcPct val="90000"/>
              </a:lnSpc>
              <a:spcBef>
                <a:spcPct val="0"/>
              </a:spcBef>
              <a:spcAft>
                <a:spcPct val="0"/>
              </a:spcAft>
              <a:defRPr/>
            </a:pPr>
            <a:r>
              <a:rPr lang="en-US" sz="1599" kern="0" dirty="0">
                <a:solidFill>
                  <a:prstClr val="white"/>
                </a:solidFill>
                <a:latin typeface="Consolas" panose="020B0609020204030204" pitchFamily="49" charset="0"/>
                <a:cs typeface="Consolas" panose="020B0609020204030204" pitchFamily="49" charset="0"/>
              </a:rPr>
              <a:t>await </a:t>
            </a:r>
            <a:r>
              <a:rPr lang="en-US" sz="1599" kern="0" dirty="0">
                <a:gradFill>
                  <a:gsLst>
                    <a:gs pos="2917">
                      <a:prstClr val="white"/>
                    </a:gs>
                    <a:gs pos="30000">
                      <a:prstClr val="white"/>
                    </a:gs>
                  </a:gsLst>
                  <a:lin ang="5400000" scaled="0"/>
                </a:gradFill>
                <a:latin typeface="Consolas" panose="020B0609020204030204" pitchFamily="49" charset="0"/>
                <a:cs typeface="Consolas" panose="020B0609020204030204" pitchFamily="49" charset="0"/>
              </a:rPr>
              <a:t>hub.RegisterNativeAsync(channel.Uri, </a:t>
            </a:r>
            <a:r>
              <a:rPr lang="en-US" sz="1599" kern="0" dirty="0">
                <a:solidFill>
                  <a:srgbClr val="FFFFFF"/>
                </a:solidFill>
                <a:latin typeface="Consolas" panose="020B0609020204030204" pitchFamily="49" charset="0"/>
                <a:cs typeface="Consolas" panose="020B0609020204030204" pitchFamily="49" charset="0"/>
              </a:rPr>
              <a:t>new string[] {"myTag", "myOtherTag"}</a:t>
            </a:r>
            <a:r>
              <a:rPr lang="en-US" sz="1599" kern="0" dirty="0">
                <a:gradFill>
                  <a:gsLst>
                    <a:gs pos="2917">
                      <a:prstClr val="white"/>
                    </a:gs>
                    <a:gs pos="30000">
                      <a:prstClr val="white"/>
                    </a:gs>
                  </a:gsLst>
                  <a:lin ang="5400000" scaled="0"/>
                </a:gradFill>
                <a:latin typeface="Consolas" panose="020B0609020204030204" pitchFamily="49" charset="0"/>
                <a:cs typeface="Consolas" panose="020B0609020204030204" pitchFamily="49" charset="0"/>
              </a:rPr>
              <a:t>);</a:t>
            </a:r>
          </a:p>
          <a:p>
            <a:pP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458017" y="3233096"/>
            <a:ext cx="11520442" cy="167616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iOS</a:t>
            </a:r>
          </a:p>
          <a:p>
            <a:pPr defTabSz="932293" fontAlgn="base">
              <a:lnSpc>
                <a:spcPct val="90000"/>
              </a:lnSpc>
              <a:spcBef>
                <a:spcPct val="0"/>
              </a:spcBef>
              <a:spcAft>
                <a:spcPct val="0"/>
              </a:spcAft>
              <a:defRPr/>
            </a:pPr>
            <a:r>
              <a:rPr lang="en-US" sz="1599" kern="0" dirty="0">
                <a:solidFill>
                  <a:prstClr val="white"/>
                </a:solidFill>
                <a:latin typeface="Consolas" panose="020B0609020204030204" pitchFamily="49" charset="0"/>
                <a:ea typeface="Segoe UI" pitchFamily="34" charset="0"/>
                <a:cs typeface="Consolas" panose="020B0609020204030204" pitchFamily="49" charset="0"/>
              </a:rPr>
              <a:t>[hub registerNativeWithDeviceToken:deviceToken </a:t>
            </a:r>
            <a:r>
              <a:rPr lang="en-US" sz="1599" kern="0" dirty="0">
                <a:solidFill>
                  <a:srgbClr val="FFFFFF"/>
                </a:solidFill>
                <a:latin typeface="Consolas" panose="020B0609020204030204" pitchFamily="49" charset="0"/>
                <a:ea typeface="Segoe UI" pitchFamily="34" charset="0"/>
                <a:cs typeface="Consolas" panose="020B0609020204030204" pitchFamily="49" charset="0"/>
              </a:rPr>
              <a:t>tags:@[@</a:t>
            </a:r>
            <a:r>
              <a:rPr lang="en-US" sz="1599" kern="0" dirty="0">
                <a:solidFill>
                  <a:srgbClr val="FFFFFF"/>
                </a:solidFill>
                <a:latin typeface="Consolas" panose="020B0609020204030204" pitchFamily="49" charset="0"/>
                <a:cs typeface="Consolas" panose="020B0609020204030204" pitchFamily="49" charset="0"/>
              </a:rPr>
              <a:t>"myTag", </a:t>
            </a:r>
            <a:r>
              <a:rPr lang="en-US" sz="1599" kern="0" dirty="0">
                <a:solidFill>
                  <a:srgbClr val="FFFFFF"/>
                </a:solidFill>
                <a:latin typeface="Consolas" panose="020B0609020204030204" pitchFamily="49" charset="0"/>
                <a:ea typeface="Segoe UI" pitchFamily="34" charset="0"/>
                <a:cs typeface="Consolas" panose="020B0609020204030204" pitchFamily="49" charset="0"/>
              </a:rPr>
              <a:t>@</a:t>
            </a:r>
            <a:r>
              <a:rPr lang="en-US" sz="1599" kern="0" dirty="0">
                <a:solidFill>
                  <a:srgbClr val="FFFFFF"/>
                </a:solidFill>
                <a:latin typeface="Consolas" panose="020B0609020204030204" pitchFamily="49" charset="0"/>
                <a:cs typeface="Consolas" panose="020B0609020204030204" pitchFamily="49" charset="0"/>
              </a:rPr>
              <a:t>"myOtherTag"</a:t>
            </a:r>
            <a:r>
              <a:rPr lang="en-US" sz="1599" kern="0" dirty="0">
                <a:solidFill>
                  <a:srgbClr val="FFFFFF"/>
                </a:solidFill>
                <a:latin typeface="Consolas" panose="020B0609020204030204" pitchFamily="49" charset="0"/>
                <a:ea typeface="Segoe UI" pitchFamily="34" charset="0"/>
                <a:cs typeface="Consolas" panose="020B0609020204030204" pitchFamily="49" charset="0"/>
              </a:rPr>
              <a:t>] </a:t>
            </a:r>
            <a:r>
              <a:rPr lang="en-US" sz="1599" kern="0" dirty="0">
                <a:solidFill>
                  <a:prstClr val="white"/>
                </a:solidFill>
                <a:latin typeface="Consolas" panose="020B0609020204030204" pitchFamily="49" charset="0"/>
                <a:ea typeface="Segoe UI" pitchFamily="34" charset="0"/>
                <a:cs typeface="Consolas" panose="020B0609020204030204" pitchFamily="49" charset="0"/>
              </a:rPr>
              <a:t>completion:</a:t>
            </a:r>
          </a:p>
          <a:p>
            <a:pPr defTabSz="932293" fontAlgn="base">
              <a:lnSpc>
                <a:spcPct val="90000"/>
              </a:lnSpc>
              <a:spcBef>
                <a:spcPct val="0"/>
              </a:spcBef>
              <a:spcAft>
                <a:spcPct val="0"/>
              </a:spcAft>
              <a:defRPr/>
            </a:pPr>
            <a:r>
              <a:rPr lang="en-US" sz="1599" kern="0" dirty="0">
                <a:solidFill>
                  <a:prstClr val="white"/>
                </a:solidFill>
                <a:latin typeface="Consolas" panose="020B0609020204030204" pitchFamily="49" charset="0"/>
                <a:ea typeface="Segoe UI" pitchFamily="34" charset="0"/>
                <a:cs typeface="Consolas" panose="020B0609020204030204" pitchFamily="49" charset="0"/>
              </a:rPr>
              <a:t>	^(NSError* error) {</a:t>
            </a:r>
          </a:p>
          <a:p>
            <a:pPr defTabSz="932293" fontAlgn="base">
              <a:lnSpc>
                <a:spcPct val="90000"/>
              </a:lnSpc>
              <a:spcBef>
                <a:spcPct val="0"/>
              </a:spcBef>
              <a:spcAft>
                <a:spcPct val="0"/>
              </a:spcAft>
              <a:defRPr/>
            </a:pPr>
            <a:r>
              <a:rPr lang="en-US" sz="1599" kern="0" dirty="0">
                <a:solidFill>
                  <a:prstClr val="white"/>
                </a:solidFill>
                <a:latin typeface="Consolas" panose="020B0609020204030204" pitchFamily="49" charset="0"/>
                <a:ea typeface="Segoe UI" pitchFamily="34" charset="0"/>
                <a:cs typeface="Consolas" panose="020B0609020204030204" pitchFamily="49" charset="0"/>
              </a:rPr>
              <a:t>	…</a:t>
            </a:r>
          </a:p>
          <a:p>
            <a:pPr defTabSz="932293" fontAlgn="base">
              <a:lnSpc>
                <a:spcPct val="90000"/>
              </a:lnSpc>
              <a:spcBef>
                <a:spcPct val="0"/>
              </a:spcBef>
              <a:spcAft>
                <a:spcPct val="0"/>
              </a:spcAft>
              <a:defRPr/>
            </a:pPr>
            <a:r>
              <a:rPr lang="en-US" sz="1599" kern="0" dirty="0">
                <a:solidFill>
                  <a:prstClr val="white"/>
                </a:solidFill>
                <a:latin typeface="Consolas" panose="020B0609020204030204" pitchFamily="49" charset="0"/>
                <a:ea typeface="Segoe UI" pitchFamily="34" charset="0"/>
                <a:cs typeface="Consolas" panose="020B0609020204030204" pitchFamily="49" charset="0"/>
              </a:rPr>
              <a:t>}];</a:t>
            </a:r>
          </a:p>
          <a:p>
            <a:pP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457670" y="4969431"/>
            <a:ext cx="11520441" cy="1294687"/>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Android / Kindle</a:t>
            </a:r>
          </a:p>
          <a:p>
            <a:pPr defTabSz="932293" fontAlgn="base">
              <a:lnSpc>
                <a:spcPct val="90000"/>
              </a:lnSpc>
              <a:spcBef>
                <a:spcPct val="0"/>
              </a:spcBef>
              <a:spcAft>
                <a:spcPct val="0"/>
              </a:spcAft>
              <a:defRPr/>
            </a:pPr>
            <a:r>
              <a:rPr lang="en-US" sz="1599" kern="0" dirty="0">
                <a:solidFill>
                  <a:prstClr val="white"/>
                </a:solidFill>
                <a:latin typeface="Consolas" panose="020B0609020204030204" pitchFamily="49" charset="0"/>
                <a:cs typeface="Consolas" panose="020B0609020204030204" pitchFamily="49" charset="0"/>
              </a:rPr>
              <a:t>hub.register(regid, </a:t>
            </a:r>
            <a:r>
              <a:rPr lang="en-US" sz="1599" kern="0" dirty="0">
                <a:solidFill>
                  <a:srgbClr val="FFFFFF"/>
                </a:solidFill>
                <a:latin typeface="Consolas" panose="020B0609020204030204" pitchFamily="49" charset="0"/>
                <a:cs typeface="Consolas" panose="020B0609020204030204" pitchFamily="49" charset="0"/>
              </a:rPr>
              <a:t>"myTag“, "myOtherTag"</a:t>
            </a:r>
            <a:r>
              <a:rPr lang="en-US" sz="1599" kern="0" dirty="0">
                <a:solidFill>
                  <a:prstClr val="white"/>
                </a:solidFill>
                <a:latin typeface="Consolas" panose="020B0609020204030204" pitchFamily="49" charset="0"/>
                <a:cs typeface="Consolas" panose="020B0609020204030204" pitchFamily="49" charset="0"/>
              </a:rPr>
              <a:t>);</a:t>
            </a:r>
          </a:p>
          <a:p>
            <a:pP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Slide Number Placeholder 1"/>
          <p:cNvSpPr>
            <a:spLocks noGrp="1"/>
          </p:cNvSpPr>
          <p:nvPr>
            <p:ph type="sldNum" sz="quarter" idx="12"/>
          </p:nvPr>
        </p:nvSpPr>
        <p:spPr/>
        <p:txBody>
          <a:bodyPr/>
          <a:lstStyle/>
          <a:p>
            <a:fld id="{AFFF257A-30C5-4AFB-911B-BE4CEEA1EA82}" type="slidenum">
              <a:rPr lang="en-US" smtClean="0"/>
              <a:pPr/>
              <a:t>38</a:t>
            </a:fld>
            <a:endParaRPr lang="en-US" dirty="0"/>
          </a:p>
        </p:txBody>
      </p:sp>
    </p:spTree>
    <p:extLst>
      <p:ext uri="{BB962C8B-B14F-4D97-AF65-F5344CB8AC3E}">
        <p14:creationId xmlns:p14="http://schemas.microsoft.com/office/powerpoint/2010/main" val="145075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13" cy="704445"/>
          </a:xfrm>
          <a:prstGeom prst="rect">
            <a:avLst/>
          </a:prstGeom>
        </p:spPr>
      </p:pic>
    </p:spTree>
    <p:extLst>
      <p:ext uri="{BB962C8B-B14F-4D97-AF65-F5344CB8AC3E}">
        <p14:creationId xmlns:p14="http://schemas.microsoft.com/office/powerpoint/2010/main" val="224169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Windows Platform</a:t>
            </a:r>
          </a:p>
        </p:txBody>
      </p:sp>
      <p:sp>
        <p:nvSpPr>
          <p:cNvPr id="3" name="Text Placeholder 2"/>
          <p:cNvSpPr>
            <a:spLocks noGrp="1"/>
          </p:cNvSpPr>
          <p:nvPr>
            <p:ph type="body" sz="quarter" idx="10"/>
          </p:nvPr>
        </p:nvSpPr>
        <p:spPr/>
        <p:txBody>
          <a:bodyPr/>
          <a:lstStyle/>
          <a:p>
            <a:r>
              <a:rPr lang="en-US" dirty="0"/>
              <a:t>A single </a:t>
            </a:r>
            <a:r>
              <a:rPr lang="en-GB" dirty="0"/>
              <a:t>API surface</a:t>
            </a:r>
          </a:p>
          <a:p>
            <a:pPr lvl="1"/>
            <a:r>
              <a:rPr lang="en-GB" dirty="0"/>
              <a:t>A guaranteed API surface</a:t>
            </a:r>
          </a:p>
          <a:p>
            <a:pPr lvl="1"/>
            <a:r>
              <a:rPr lang="en-GB" dirty="0"/>
              <a:t>The same on all devices</a:t>
            </a:r>
            <a:endParaRPr lang="en-US" dirty="0"/>
          </a:p>
        </p:txBody>
      </p:sp>
      <p:sp>
        <p:nvSpPr>
          <p:cNvPr id="6" name="Slide Number Placeholder 5"/>
          <p:cNvSpPr>
            <a:spLocks noGrp="1"/>
          </p:cNvSpPr>
          <p:nvPr>
            <p:ph type="sldNum" sz="quarter" idx="12"/>
          </p:nvPr>
        </p:nvSpPr>
        <p:spPr/>
        <p:txBody>
          <a:bodyPr/>
          <a:lstStyle/>
          <a:p>
            <a:fld id="{AFFF257A-30C5-4AFB-911B-BE4CEEA1EA82}" type="slidenum">
              <a:rPr lang="en-US" smtClean="0"/>
              <a:pPr/>
              <a:t>4</a:t>
            </a:fld>
            <a:endParaRPr lang="en-US" dirty="0"/>
          </a:p>
        </p:txBody>
      </p:sp>
      <p:pic>
        <p:nvPicPr>
          <p:cNvPr id="5" name="Picture 4"/>
          <p:cNvPicPr>
            <a:picLocks noChangeAspect="1"/>
          </p:cNvPicPr>
          <p:nvPr/>
        </p:nvPicPr>
        <p:blipFill>
          <a:blip r:embed="rId3"/>
          <a:stretch>
            <a:fillRect/>
          </a:stretch>
        </p:blipFill>
        <p:spPr>
          <a:xfrm>
            <a:off x="617732" y="2785048"/>
            <a:ext cx="5312745" cy="3638981"/>
          </a:xfrm>
          <a:prstGeom prst="rect">
            <a:avLst/>
          </a:prstGeom>
          <a:ln w="3175">
            <a:solidFill>
              <a:schemeClr val="bg1">
                <a:lumMod val="75000"/>
              </a:schemeClr>
            </a:solidFill>
          </a:ln>
          <a:effectLst/>
        </p:spPr>
      </p:pic>
      <p:grpSp>
        <p:nvGrpSpPr>
          <p:cNvPr id="4" name="Group 3"/>
          <p:cNvGrpSpPr/>
          <p:nvPr/>
        </p:nvGrpSpPr>
        <p:grpSpPr>
          <a:xfrm>
            <a:off x="7154645" y="3058027"/>
            <a:ext cx="4669387" cy="2697209"/>
            <a:chOff x="5904690" y="3144065"/>
            <a:chExt cx="5885233" cy="3042726"/>
          </a:xfrm>
        </p:grpSpPr>
        <p:sp>
          <p:nvSpPr>
            <p:cNvPr id="7" name="Rectangle 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ctr" anchorCtr="0" forceAA="0" compatLnSpc="1">
              <a:prstTxWarp prst="textNoShape">
                <a:avLst/>
              </a:prstTxWarp>
              <a:noAutofit/>
            </a:bodyPr>
            <a:lstStyle/>
            <a:p>
              <a:pPr algn="ctr">
                <a:lnSpc>
                  <a:spcPct val="90000"/>
                </a:lnSpc>
                <a:spcBef>
                  <a:spcPts val="612"/>
                </a:spcBef>
              </a:pPr>
              <a:r>
                <a:rPr lang="en-US" sz="2040" dirty="0"/>
                <a:t>Phone</a:t>
              </a:r>
            </a:p>
            <a:p>
              <a:pPr algn="ctr">
                <a:lnSpc>
                  <a:spcPct val="90000"/>
                </a:lnSpc>
                <a:spcBef>
                  <a:spcPts val="612"/>
                </a:spcBef>
              </a:pPr>
              <a:r>
                <a:rPr lang="en-US" sz="1428" dirty="0"/>
                <a:t>Device</a:t>
              </a:r>
              <a:endParaRPr lang="en-US" sz="2040" dirty="0"/>
            </a:p>
          </p:txBody>
        </p:sp>
        <p:sp>
          <p:nvSpPr>
            <p:cNvPr id="8" name="Rectangle 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ctr" anchorCtr="0" forceAA="0" compatLnSpc="1">
              <a:prstTxWarp prst="textNoShape">
                <a:avLst/>
              </a:prstTxWarp>
              <a:noAutofit/>
            </a:bodyPr>
            <a:lstStyle/>
            <a:p>
              <a:pPr algn="ctr">
                <a:lnSpc>
                  <a:spcPct val="90000"/>
                </a:lnSpc>
                <a:spcBef>
                  <a:spcPts val="612"/>
                </a:spcBef>
              </a:pPr>
              <a:r>
                <a:rPr lang="en-US" sz="2040" dirty="0"/>
                <a:t>Xbox</a:t>
              </a:r>
            </a:p>
            <a:p>
              <a:pPr algn="ctr">
                <a:lnSpc>
                  <a:spcPct val="90000"/>
                </a:lnSpc>
                <a:spcBef>
                  <a:spcPts val="612"/>
                </a:spcBef>
              </a:pPr>
              <a:r>
                <a:rPr lang="en-US" sz="1428" dirty="0"/>
                <a:t>Device</a:t>
              </a:r>
              <a:endParaRPr lang="en-US" sz="2040" dirty="0"/>
            </a:p>
          </p:txBody>
        </p:sp>
        <p:sp>
          <p:nvSpPr>
            <p:cNvPr id="9" name="Rectangle 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ctr" anchorCtr="0" forceAA="0" compatLnSpc="1">
              <a:prstTxWarp prst="textNoShape">
                <a:avLst/>
              </a:prstTxWarp>
              <a:noAutofit/>
            </a:bodyPr>
            <a:lstStyle/>
            <a:p>
              <a:pPr algn="ctr">
                <a:lnSpc>
                  <a:spcPct val="90000"/>
                </a:lnSpc>
                <a:spcBef>
                  <a:spcPts val="612"/>
                </a:spcBef>
              </a:pPr>
              <a:r>
                <a:rPr lang="en-US" sz="2040" dirty="0"/>
                <a:t>Desktop</a:t>
              </a:r>
            </a:p>
            <a:p>
              <a:pPr algn="ctr">
                <a:lnSpc>
                  <a:spcPct val="90000"/>
                </a:lnSpc>
                <a:spcBef>
                  <a:spcPts val="612"/>
                </a:spcBef>
              </a:pPr>
              <a:r>
                <a:rPr lang="en-US" sz="1428" dirty="0"/>
                <a:t>Device</a:t>
              </a:r>
              <a:endParaRPr lang="en-US" sz="2040" dirty="0"/>
            </a:p>
          </p:txBody>
        </p:sp>
        <p:sp>
          <p:nvSpPr>
            <p:cNvPr id="10" name="Rectangle 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ctr" anchorCtr="0" forceAA="0" compatLnSpc="1">
              <a:prstTxWarp prst="textNoShape">
                <a:avLst/>
              </a:prstTxWarp>
              <a:noAutofit/>
            </a:bodyPr>
            <a:lstStyle/>
            <a:p>
              <a:pPr algn="ctr">
                <a:lnSpc>
                  <a:spcPct val="90000"/>
                </a:lnSpc>
                <a:spcBef>
                  <a:spcPts val="612"/>
                </a:spcBef>
              </a:pPr>
              <a:r>
                <a:rPr lang="en-US" sz="2040" dirty="0"/>
                <a:t>Windows Core</a:t>
              </a:r>
            </a:p>
          </p:txBody>
        </p:sp>
        <p:sp>
          <p:nvSpPr>
            <p:cNvPr id="14" name="Snip Diagonal Corner Rectangle 13"/>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ctr" anchorCtr="0" forceAA="0" compatLnSpc="1">
              <a:prstTxWarp prst="textNoShape">
                <a:avLst/>
              </a:prstTxWarp>
              <a:noAutofit/>
            </a:bodyPr>
            <a:lstStyle/>
            <a:p>
              <a:pPr algn="ctr">
                <a:lnSpc>
                  <a:spcPct val="90000"/>
                </a:lnSpc>
                <a:spcBef>
                  <a:spcPts val="612"/>
                </a:spcBef>
              </a:pPr>
              <a:r>
                <a:rPr lang="en-US" sz="2040" dirty="0"/>
                <a:t>Universal Windows Platform</a:t>
              </a:r>
            </a:p>
          </p:txBody>
        </p:sp>
      </p:grpSp>
      <p:sp>
        <p:nvSpPr>
          <p:cNvPr id="15" name="Chevron 14"/>
          <p:cNvSpPr/>
          <p:nvPr/>
        </p:nvSpPr>
        <p:spPr>
          <a:xfrm>
            <a:off x="6218239" y="3031883"/>
            <a:ext cx="822223" cy="82222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schemeClr val="tx1"/>
              </a:solidFill>
            </a:endParaRPr>
          </a:p>
        </p:txBody>
      </p:sp>
      <p:pic>
        <p:nvPicPr>
          <p:cNvPr id="11" name="Picture 10"/>
          <p:cNvPicPr>
            <a:picLocks noChangeAspect="1"/>
          </p:cNvPicPr>
          <p:nvPr/>
        </p:nvPicPr>
        <p:blipFill>
          <a:blip r:embed="rId4"/>
          <a:stretch>
            <a:fillRect/>
          </a:stretch>
        </p:blipFill>
        <p:spPr>
          <a:xfrm>
            <a:off x="731915" y="4485078"/>
            <a:ext cx="6308546" cy="1945843"/>
          </a:xfrm>
          <a:prstGeom prst="rect">
            <a:avLst/>
          </a:prstGeom>
        </p:spPr>
      </p:pic>
    </p:spTree>
    <p:extLst>
      <p:ext uri="{BB962C8B-B14F-4D97-AF65-F5344CB8AC3E}">
        <p14:creationId xmlns:p14="http://schemas.microsoft.com/office/powerpoint/2010/main" val="396487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Extensions</a:t>
            </a:r>
          </a:p>
        </p:txBody>
      </p:sp>
      <p:sp>
        <p:nvSpPr>
          <p:cNvPr id="3" name="Text Placeholder 2"/>
          <p:cNvSpPr>
            <a:spLocks noGrp="1"/>
          </p:cNvSpPr>
          <p:nvPr>
            <p:ph type="body" sz="quarter" idx="10"/>
          </p:nvPr>
        </p:nvSpPr>
        <p:spPr/>
        <p:txBody>
          <a:bodyPr/>
          <a:lstStyle/>
          <a:p>
            <a:r>
              <a:rPr lang="en-US" dirty="0"/>
              <a:t>Device-specific API</a:t>
            </a:r>
            <a:endParaRPr lang="en-GB" dirty="0"/>
          </a:p>
          <a:p>
            <a:pPr lvl="1"/>
            <a:r>
              <a:rPr lang="en-GB" dirty="0"/>
              <a:t>Family-specific capabilities</a:t>
            </a:r>
          </a:p>
          <a:p>
            <a:pPr lvl="1"/>
            <a:r>
              <a:rPr lang="en-GB" dirty="0"/>
              <a:t>Compatible across devices</a:t>
            </a:r>
          </a:p>
          <a:p>
            <a:pPr lvl="1"/>
            <a:r>
              <a:rPr lang="en-GB" dirty="0"/>
              <a:t>Unique update cadence</a:t>
            </a:r>
          </a:p>
          <a:p>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5</a:t>
            </a:fld>
            <a:endParaRPr lang="en-US" dirty="0"/>
          </a:p>
        </p:txBody>
      </p:sp>
      <p:grpSp>
        <p:nvGrpSpPr>
          <p:cNvPr id="25" name="Group 24"/>
          <p:cNvGrpSpPr/>
          <p:nvPr/>
        </p:nvGrpSpPr>
        <p:grpSpPr>
          <a:xfrm>
            <a:off x="7154645" y="3635370"/>
            <a:ext cx="4669387" cy="2674185"/>
            <a:chOff x="5904690" y="3144065"/>
            <a:chExt cx="5885233" cy="3042726"/>
          </a:xfrm>
        </p:grpSpPr>
        <p:sp>
          <p:nvSpPr>
            <p:cNvPr id="27" name="Rectangle 2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ctr" anchorCtr="0" forceAA="0" compatLnSpc="1">
              <a:prstTxWarp prst="textNoShape">
                <a:avLst/>
              </a:prstTxWarp>
              <a:noAutofit/>
            </a:bodyPr>
            <a:lstStyle/>
            <a:p>
              <a:pPr algn="ctr">
                <a:lnSpc>
                  <a:spcPct val="90000"/>
                </a:lnSpc>
                <a:spcBef>
                  <a:spcPts val="612"/>
                </a:spcBef>
              </a:pPr>
              <a:r>
                <a:rPr lang="en-US" sz="2040" dirty="0"/>
                <a:t>Phone</a:t>
              </a:r>
            </a:p>
            <a:p>
              <a:pPr algn="ctr">
                <a:lnSpc>
                  <a:spcPct val="90000"/>
                </a:lnSpc>
                <a:spcBef>
                  <a:spcPts val="612"/>
                </a:spcBef>
              </a:pPr>
              <a:r>
                <a:rPr lang="en-US" sz="1428" dirty="0"/>
                <a:t>Device</a:t>
              </a:r>
              <a:endParaRPr lang="en-US" sz="2040" dirty="0"/>
            </a:p>
          </p:txBody>
        </p:sp>
        <p:sp>
          <p:nvSpPr>
            <p:cNvPr id="28" name="Rectangle 2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ctr" anchorCtr="0" forceAA="0" compatLnSpc="1">
              <a:prstTxWarp prst="textNoShape">
                <a:avLst/>
              </a:prstTxWarp>
              <a:noAutofit/>
            </a:bodyPr>
            <a:lstStyle/>
            <a:p>
              <a:pPr algn="ctr">
                <a:lnSpc>
                  <a:spcPct val="90000"/>
                </a:lnSpc>
                <a:spcBef>
                  <a:spcPts val="612"/>
                </a:spcBef>
              </a:pPr>
              <a:r>
                <a:rPr lang="en-US" sz="2040" dirty="0"/>
                <a:t>Xbox</a:t>
              </a:r>
            </a:p>
            <a:p>
              <a:pPr algn="ctr">
                <a:lnSpc>
                  <a:spcPct val="90000"/>
                </a:lnSpc>
                <a:spcBef>
                  <a:spcPts val="612"/>
                </a:spcBef>
              </a:pPr>
              <a:r>
                <a:rPr lang="en-US" sz="1428" dirty="0"/>
                <a:t>Device</a:t>
              </a:r>
              <a:endParaRPr lang="en-US" sz="2040" dirty="0"/>
            </a:p>
          </p:txBody>
        </p:sp>
        <p:sp>
          <p:nvSpPr>
            <p:cNvPr id="29" name="Rectangle 2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ctr" anchorCtr="0" forceAA="0" compatLnSpc="1">
              <a:prstTxWarp prst="textNoShape">
                <a:avLst/>
              </a:prstTxWarp>
              <a:noAutofit/>
            </a:bodyPr>
            <a:lstStyle/>
            <a:p>
              <a:pPr algn="ctr">
                <a:lnSpc>
                  <a:spcPct val="90000"/>
                </a:lnSpc>
                <a:spcBef>
                  <a:spcPts val="612"/>
                </a:spcBef>
              </a:pPr>
              <a:r>
                <a:rPr lang="en-US" sz="2040" dirty="0"/>
                <a:t>Desktop</a:t>
              </a:r>
            </a:p>
            <a:p>
              <a:pPr algn="ctr">
                <a:lnSpc>
                  <a:spcPct val="90000"/>
                </a:lnSpc>
                <a:spcBef>
                  <a:spcPts val="612"/>
                </a:spcBef>
              </a:pPr>
              <a:r>
                <a:rPr lang="en-US" sz="1428" dirty="0"/>
                <a:t>Device</a:t>
              </a:r>
              <a:endParaRPr lang="en-US" sz="2040" dirty="0"/>
            </a:p>
          </p:txBody>
        </p:sp>
        <p:sp>
          <p:nvSpPr>
            <p:cNvPr id="30" name="Rectangle 2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ctr" anchorCtr="0" forceAA="0" compatLnSpc="1">
              <a:prstTxWarp prst="textNoShape">
                <a:avLst/>
              </a:prstTxWarp>
              <a:noAutofit/>
            </a:bodyPr>
            <a:lstStyle/>
            <a:p>
              <a:pPr algn="ctr">
                <a:lnSpc>
                  <a:spcPct val="90000"/>
                </a:lnSpc>
                <a:spcBef>
                  <a:spcPts val="612"/>
                </a:spcBef>
              </a:pPr>
              <a:r>
                <a:rPr lang="en-US" sz="2040" dirty="0"/>
                <a:t>Windows Core</a:t>
              </a:r>
            </a:p>
          </p:txBody>
        </p:sp>
        <p:sp>
          <p:nvSpPr>
            <p:cNvPr id="31" name="Rectangle 30"/>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ctr" anchorCtr="0" forceAA="0" compatLnSpc="1">
              <a:prstTxWarp prst="textNoShape">
                <a:avLst/>
              </a:prstTxWarp>
              <a:noAutofit/>
            </a:bodyPr>
            <a:lstStyle/>
            <a:p>
              <a:pPr algn="ctr">
                <a:lnSpc>
                  <a:spcPct val="90000"/>
                </a:lnSpc>
                <a:spcBef>
                  <a:spcPts val="612"/>
                </a:spcBef>
              </a:pPr>
              <a:r>
                <a:rPr lang="en-US" sz="2040" dirty="0"/>
                <a:t>Universal Windows Platform</a:t>
              </a:r>
            </a:p>
          </p:txBody>
        </p:sp>
      </p:grpSp>
      <p:sp>
        <p:nvSpPr>
          <p:cNvPr id="26" name="Rectangle 25"/>
          <p:cNvSpPr/>
          <p:nvPr/>
        </p:nvSpPr>
        <p:spPr>
          <a:xfrm>
            <a:off x="7154642" y="1754918"/>
            <a:ext cx="4669388" cy="8121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896" rIns="0" bIns="111896" numCol="1" spcCol="0" rtlCol="0" fromWordArt="0" anchor="ctr" anchorCtr="0" forceAA="0" compatLnSpc="1">
            <a:prstTxWarp prst="textNoShape">
              <a:avLst/>
            </a:prstTxWarp>
            <a:noAutofit/>
          </a:bodyPr>
          <a:lstStyle/>
          <a:p>
            <a:pPr algn="ctr">
              <a:lnSpc>
                <a:spcPct val="90000"/>
              </a:lnSpc>
              <a:spcBef>
                <a:spcPts val="612"/>
              </a:spcBef>
            </a:pPr>
            <a:r>
              <a:rPr lang="en-US" sz="2040" dirty="0"/>
              <a:t>Windows App</a:t>
            </a:r>
          </a:p>
        </p:txBody>
      </p:sp>
      <p:sp>
        <p:nvSpPr>
          <p:cNvPr id="32" name="Snip Diagonal Corner Rectangle 31"/>
          <p:cNvSpPr/>
          <p:nvPr/>
        </p:nvSpPr>
        <p:spPr>
          <a:xfrm>
            <a:off x="8752269" y="2686807"/>
            <a:ext cx="1474138" cy="812194"/>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ctr" anchorCtr="0" forceAA="0" compatLnSpc="1">
            <a:prstTxWarp prst="textNoShape">
              <a:avLst/>
            </a:prstTxWarp>
            <a:noAutofit/>
          </a:bodyPr>
          <a:lstStyle/>
          <a:p>
            <a:pPr algn="ctr">
              <a:lnSpc>
                <a:spcPct val="90000"/>
              </a:lnSpc>
              <a:spcBef>
                <a:spcPts val="612"/>
              </a:spcBef>
            </a:pPr>
            <a:r>
              <a:rPr lang="en-US" sz="2040" dirty="0"/>
              <a:t>Phone</a:t>
            </a:r>
          </a:p>
          <a:p>
            <a:pPr algn="ctr">
              <a:lnSpc>
                <a:spcPct val="90000"/>
              </a:lnSpc>
              <a:spcBef>
                <a:spcPts val="612"/>
              </a:spcBef>
            </a:pPr>
            <a:r>
              <a:rPr lang="en-US" sz="1428" dirty="0"/>
              <a:t>extension</a:t>
            </a:r>
            <a:endParaRPr lang="en-US" sz="2040" dirty="0"/>
          </a:p>
        </p:txBody>
      </p:sp>
      <p:sp>
        <p:nvSpPr>
          <p:cNvPr id="33" name="Snip Diagonal Corner Rectangle 32"/>
          <p:cNvSpPr/>
          <p:nvPr/>
        </p:nvSpPr>
        <p:spPr>
          <a:xfrm>
            <a:off x="10349894" y="2686806"/>
            <a:ext cx="1474138" cy="812194"/>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ctr" anchorCtr="0" forceAA="0" compatLnSpc="1">
            <a:prstTxWarp prst="textNoShape">
              <a:avLst/>
            </a:prstTxWarp>
            <a:noAutofit/>
          </a:bodyPr>
          <a:lstStyle/>
          <a:p>
            <a:pPr algn="ctr">
              <a:lnSpc>
                <a:spcPct val="90000"/>
              </a:lnSpc>
              <a:spcBef>
                <a:spcPts val="612"/>
              </a:spcBef>
            </a:pPr>
            <a:r>
              <a:rPr lang="en-US" sz="2040" dirty="0"/>
              <a:t>Xbox</a:t>
            </a:r>
          </a:p>
          <a:p>
            <a:pPr algn="ctr">
              <a:lnSpc>
                <a:spcPct val="90000"/>
              </a:lnSpc>
              <a:spcBef>
                <a:spcPts val="612"/>
              </a:spcBef>
            </a:pPr>
            <a:r>
              <a:rPr lang="en-US" sz="1428" dirty="0"/>
              <a:t>extension</a:t>
            </a:r>
            <a:endParaRPr lang="en-US" sz="2040" dirty="0"/>
          </a:p>
        </p:txBody>
      </p:sp>
      <p:sp>
        <p:nvSpPr>
          <p:cNvPr id="34" name="Snip Diagonal Corner Rectangle 33"/>
          <p:cNvSpPr/>
          <p:nvPr/>
        </p:nvSpPr>
        <p:spPr>
          <a:xfrm>
            <a:off x="7154643" y="2686807"/>
            <a:ext cx="1474138" cy="812194"/>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ctr" anchorCtr="0" forceAA="0" compatLnSpc="1">
            <a:prstTxWarp prst="textNoShape">
              <a:avLst/>
            </a:prstTxWarp>
            <a:noAutofit/>
          </a:bodyPr>
          <a:lstStyle/>
          <a:p>
            <a:pPr algn="ctr">
              <a:lnSpc>
                <a:spcPct val="90000"/>
              </a:lnSpc>
              <a:spcBef>
                <a:spcPts val="612"/>
              </a:spcBef>
            </a:pPr>
            <a:r>
              <a:rPr lang="en-US" sz="2040" dirty="0"/>
              <a:t>Desktop</a:t>
            </a:r>
          </a:p>
          <a:p>
            <a:pPr algn="ctr">
              <a:lnSpc>
                <a:spcPct val="90000"/>
              </a:lnSpc>
              <a:spcBef>
                <a:spcPts val="612"/>
              </a:spcBef>
            </a:pPr>
            <a:r>
              <a:rPr lang="en-US" sz="1428" dirty="0"/>
              <a:t>extension</a:t>
            </a:r>
            <a:endParaRPr lang="en-US" sz="2040" dirty="0"/>
          </a:p>
        </p:txBody>
      </p:sp>
      <p:sp>
        <p:nvSpPr>
          <p:cNvPr id="35" name="Chevron 34"/>
          <p:cNvSpPr/>
          <p:nvPr/>
        </p:nvSpPr>
        <p:spPr>
          <a:xfrm>
            <a:off x="6218239" y="2686805"/>
            <a:ext cx="822223" cy="82222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schemeClr val="tx1"/>
              </a:solidFill>
            </a:endParaRPr>
          </a:p>
        </p:txBody>
      </p:sp>
      <p:pic>
        <p:nvPicPr>
          <p:cNvPr id="36" name="Picture 35"/>
          <p:cNvPicPr>
            <a:picLocks noChangeAspect="1"/>
          </p:cNvPicPr>
          <p:nvPr/>
        </p:nvPicPr>
        <p:blipFill>
          <a:blip r:embed="rId3"/>
          <a:stretch>
            <a:fillRect/>
          </a:stretch>
        </p:blipFill>
        <p:spPr>
          <a:xfrm>
            <a:off x="427120" y="3230566"/>
            <a:ext cx="4648134" cy="3212125"/>
          </a:xfrm>
          <a:prstGeom prst="rect">
            <a:avLst/>
          </a:prstGeom>
          <a:ln w="3175">
            <a:solidFill>
              <a:schemeClr val="bg1">
                <a:lumMod val="75000"/>
              </a:schemeClr>
            </a:solidFill>
          </a:ln>
          <a:effectLst/>
        </p:spPr>
      </p:pic>
    </p:spTree>
    <p:extLst>
      <p:ext uri="{BB962C8B-B14F-4D97-AF65-F5344CB8AC3E}">
        <p14:creationId xmlns:p14="http://schemas.microsoft.com/office/powerpoint/2010/main" val="228116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App</a:t>
            </a:r>
          </a:p>
        </p:txBody>
      </p:sp>
      <p:sp>
        <p:nvSpPr>
          <p:cNvPr id="3" name="Text Placeholder 2"/>
          <p:cNvSpPr>
            <a:spLocks noGrp="1"/>
          </p:cNvSpPr>
          <p:nvPr>
            <p:ph type="body" sz="quarter" idx="10"/>
          </p:nvPr>
        </p:nvSpPr>
        <p:spPr/>
        <p:txBody>
          <a:bodyPr/>
          <a:lstStyle/>
          <a:p>
            <a:r>
              <a:rPr lang="en-US" dirty="0"/>
              <a:t>A single binary </a:t>
            </a:r>
          </a:p>
          <a:p>
            <a:pPr lvl="1"/>
            <a:r>
              <a:rPr lang="en-US" dirty="0"/>
              <a:t>Running on any device</a:t>
            </a:r>
          </a:p>
          <a:p>
            <a:pPr lvl="1"/>
            <a:r>
              <a:rPr lang="en-US" dirty="0"/>
              <a:t>Testing for capabilities</a:t>
            </a:r>
          </a:p>
          <a:p>
            <a:pPr lvl="1"/>
            <a:r>
              <a:rPr lang="en-US" dirty="0"/>
              <a:t>Adjusting to devices</a:t>
            </a:r>
          </a:p>
        </p:txBody>
      </p:sp>
      <p:sp>
        <p:nvSpPr>
          <p:cNvPr id="10" name="Slide Number Placeholder 9"/>
          <p:cNvSpPr>
            <a:spLocks noGrp="1"/>
          </p:cNvSpPr>
          <p:nvPr>
            <p:ph type="sldNum" sz="quarter" idx="12"/>
          </p:nvPr>
        </p:nvSpPr>
        <p:spPr/>
        <p:txBody>
          <a:bodyPr/>
          <a:lstStyle/>
          <a:p>
            <a:fld id="{AFFF257A-30C5-4AFB-911B-BE4CEEA1EA82}" type="slidenum">
              <a:rPr lang="en-US" smtClean="0"/>
              <a:pPr/>
              <a:t>6</a:t>
            </a:fld>
            <a:endParaRPr lang="en-US" dirty="0"/>
          </a:p>
        </p:txBody>
      </p:sp>
      <p:grpSp>
        <p:nvGrpSpPr>
          <p:cNvPr id="16" name="Group 15"/>
          <p:cNvGrpSpPr/>
          <p:nvPr/>
        </p:nvGrpSpPr>
        <p:grpSpPr>
          <a:xfrm>
            <a:off x="7154642" y="2703481"/>
            <a:ext cx="4669388" cy="3606072"/>
            <a:chOff x="6099858" y="2083750"/>
            <a:chExt cx="5493296" cy="4103041"/>
          </a:xfrm>
        </p:grpSpPr>
        <p:grpSp>
          <p:nvGrpSpPr>
            <p:cNvPr id="4" name="Group 3"/>
            <p:cNvGrpSpPr/>
            <p:nvPr/>
          </p:nvGrpSpPr>
          <p:grpSpPr>
            <a:xfrm>
              <a:off x="6099858" y="3144065"/>
              <a:ext cx="5493295" cy="3042726"/>
              <a:chOff x="5904690" y="3144065"/>
              <a:chExt cx="5885233" cy="3042726"/>
            </a:xfrm>
          </p:grpSpPr>
          <p:sp>
            <p:nvSpPr>
              <p:cNvPr id="5" name="Rectangle 4"/>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ctr" anchorCtr="0" forceAA="0" compatLnSpc="1">
                <a:prstTxWarp prst="textNoShape">
                  <a:avLst/>
                </a:prstTxWarp>
                <a:noAutofit/>
              </a:bodyPr>
              <a:lstStyle/>
              <a:p>
                <a:pPr algn="ctr">
                  <a:lnSpc>
                    <a:spcPct val="90000"/>
                  </a:lnSpc>
                  <a:spcBef>
                    <a:spcPts val="612"/>
                  </a:spcBef>
                </a:pPr>
                <a:r>
                  <a:rPr lang="en-US" sz="2040" dirty="0"/>
                  <a:t>Phone</a:t>
                </a:r>
              </a:p>
              <a:p>
                <a:pPr algn="ctr">
                  <a:lnSpc>
                    <a:spcPct val="90000"/>
                  </a:lnSpc>
                  <a:spcBef>
                    <a:spcPts val="612"/>
                  </a:spcBef>
                </a:pPr>
                <a:r>
                  <a:rPr lang="en-US" sz="1428" dirty="0"/>
                  <a:t>Device</a:t>
                </a:r>
                <a:endParaRPr lang="en-US" sz="2040" dirty="0"/>
              </a:p>
            </p:txBody>
          </p:sp>
          <p:sp>
            <p:nvSpPr>
              <p:cNvPr id="6" name="Rectangle 5"/>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ctr" anchorCtr="0" forceAA="0" compatLnSpc="1">
                <a:prstTxWarp prst="textNoShape">
                  <a:avLst/>
                </a:prstTxWarp>
                <a:noAutofit/>
              </a:bodyPr>
              <a:lstStyle/>
              <a:p>
                <a:pPr algn="ctr">
                  <a:lnSpc>
                    <a:spcPct val="90000"/>
                  </a:lnSpc>
                  <a:spcBef>
                    <a:spcPts val="612"/>
                  </a:spcBef>
                </a:pPr>
                <a:r>
                  <a:rPr lang="en-US" sz="2040" dirty="0"/>
                  <a:t>Xbox</a:t>
                </a:r>
              </a:p>
              <a:p>
                <a:pPr algn="ctr">
                  <a:lnSpc>
                    <a:spcPct val="90000"/>
                  </a:lnSpc>
                  <a:spcBef>
                    <a:spcPts val="612"/>
                  </a:spcBef>
                </a:pPr>
                <a:r>
                  <a:rPr lang="en-US" sz="1428" dirty="0"/>
                  <a:t>Device</a:t>
                </a:r>
                <a:endParaRPr lang="en-US" sz="2040" dirty="0"/>
              </a:p>
            </p:txBody>
          </p:sp>
          <p:sp>
            <p:nvSpPr>
              <p:cNvPr id="7" name="Rectangle 6"/>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ctr" anchorCtr="0" forceAA="0" compatLnSpc="1">
                <a:prstTxWarp prst="textNoShape">
                  <a:avLst/>
                </a:prstTxWarp>
                <a:noAutofit/>
              </a:bodyPr>
              <a:lstStyle/>
              <a:p>
                <a:pPr algn="ctr">
                  <a:lnSpc>
                    <a:spcPct val="90000"/>
                  </a:lnSpc>
                  <a:spcBef>
                    <a:spcPts val="612"/>
                  </a:spcBef>
                </a:pPr>
                <a:r>
                  <a:rPr lang="en-US" sz="2040" dirty="0"/>
                  <a:t>Desktop</a:t>
                </a:r>
              </a:p>
              <a:p>
                <a:pPr algn="ctr">
                  <a:lnSpc>
                    <a:spcPct val="90000"/>
                  </a:lnSpc>
                  <a:spcBef>
                    <a:spcPts val="612"/>
                  </a:spcBef>
                </a:pPr>
                <a:r>
                  <a:rPr lang="en-US" sz="1428" dirty="0"/>
                  <a:t>Device</a:t>
                </a:r>
                <a:endParaRPr lang="en-US" sz="2040" dirty="0"/>
              </a:p>
            </p:txBody>
          </p:sp>
          <p:sp>
            <p:nvSpPr>
              <p:cNvPr id="8" name="Rectangle 7"/>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ctr" anchorCtr="0" forceAA="0" compatLnSpc="1">
                <a:prstTxWarp prst="textNoShape">
                  <a:avLst/>
                </a:prstTxWarp>
                <a:noAutofit/>
              </a:bodyPr>
              <a:lstStyle/>
              <a:p>
                <a:pPr algn="ctr">
                  <a:lnSpc>
                    <a:spcPct val="90000"/>
                  </a:lnSpc>
                  <a:spcBef>
                    <a:spcPts val="612"/>
                  </a:spcBef>
                </a:pPr>
                <a:r>
                  <a:rPr lang="en-US" sz="2040" dirty="0"/>
                  <a:t>Windows Core</a:t>
                </a:r>
              </a:p>
            </p:txBody>
          </p:sp>
          <p:sp>
            <p:nvSpPr>
              <p:cNvPr id="9" name="Rectangle 8"/>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ctr" anchorCtr="0" forceAA="0" compatLnSpc="1">
                <a:prstTxWarp prst="textNoShape">
                  <a:avLst/>
                </a:prstTxWarp>
                <a:noAutofit/>
              </a:bodyPr>
              <a:lstStyle/>
              <a:p>
                <a:pPr algn="ctr">
                  <a:lnSpc>
                    <a:spcPct val="90000"/>
                  </a:lnSpc>
                  <a:spcBef>
                    <a:spcPts val="612"/>
                  </a:spcBef>
                </a:pPr>
                <a:r>
                  <a:rPr lang="en-US" sz="2040" dirty="0"/>
                  <a:t>Universal Windows Platform</a:t>
                </a:r>
              </a:p>
            </p:txBody>
          </p:sp>
        </p:grpSp>
        <p:sp>
          <p:nvSpPr>
            <p:cNvPr id="14" name="Snip Diagonal Corner Rectangle 13"/>
            <p:cNvSpPr/>
            <p:nvPr/>
          </p:nvSpPr>
          <p:spPr>
            <a:xfrm>
              <a:off x="6099858" y="2083750"/>
              <a:ext cx="5493296"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896" rIns="0" bIns="111896" numCol="1" spcCol="0" rtlCol="0" fromWordArt="0" anchor="ctr" anchorCtr="0" forceAA="0" compatLnSpc="1">
              <a:prstTxWarp prst="textNoShape">
                <a:avLst/>
              </a:prstTxWarp>
              <a:noAutofit/>
            </a:bodyPr>
            <a:lstStyle/>
            <a:p>
              <a:pPr algn="ctr">
                <a:lnSpc>
                  <a:spcPct val="90000"/>
                </a:lnSpc>
                <a:spcBef>
                  <a:spcPts val="612"/>
                </a:spcBef>
              </a:pPr>
              <a:r>
                <a:rPr lang="en-US" sz="2040" dirty="0"/>
                <a:t>Windows App</a:t>
              </a:r>
            </a:p>
          </p:txBody>
        </p:sp>
      </p:grpSp>
      <p:sp>
        <p:nvSpPr>
          <p:cNvPr id="17" name="Chevron 16"/>
          <p:cNvSpPr/>
          <p:nvPr/>
        </p:nvSpPr>
        <p:spPr>
          <a:xfrm>
            <a:off x="6218239" y="2703483"/>
            <a:ext cx="822223" cy="82222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schemeClr val="tx1"/>
              </a:solidFill>
            </a:endParaRPr>
          </a:p>
        </p:txBody>
      </p:sp>
      <p:pic>
        <p:nvPicPr>
          <p:cNvPr id="18" name="Picture 17"/>
          <p:cNvPicPr>
            <a:picLocks noChangeAspect="1"/>
          </p:cNvPicPr>
          <p:nvPr/>
        </p:nvPicPr>
        <p:blipFill>
          <a:blip r:embed="rId3"/>
          <a:stretch>
            <a:fillRect/>
          </a:stretch>
        </p:blipFill>
        <p:spPr>
          <a:xfrm>
            <a:off x="427120" y="3224043"/>
            <a:ext cx="4648134" cy="3219759"/>
          </a:xfrm>
          <a:prstGeom prst="rect">
            <a:avLst/>
          </a:prstGeom>
          <a:ln w="3175">
            <a:solidFill>
              <a:schemeClr val="bg1">
                <a:lumMod val="75000"/>
              </a:schemeClr>
            </a:solidFill>
          </a:ln>
          <a:effectLst/>
        </p:spPr>
      </p:pic>
    </p:spTree>
    <p:extLst>
      <p:ext uri="{BB962C8B-B14F-4D97-AF65-F5344CB8AC3E}">
        <p14:creationId xmlns:p14="http://schemas.microsoft.com/office/powerpoint/2010/main" val="1504647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642224" y="2418361"/>
            <a:ext cx="4728392" cy="316912"/>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t" anchorCtr="0" forceAA="0" compatLnSpc="1">
            <a:prstTxWarp prst="textNoShape">
              <a:avLst/>
            </a:prstTxWarp>
            <a:noAutofit/>
          </a:bodyPr>
          <a:lstStyle/>
          <a:p>
            <a:pPr algn="ctr">
              <a:lnSpc>
                <a:spcPct val="90000"/>
              </a:lnSpc>
              <a:spcBef>
                <a:spcPts val="612"/>
              </a:spcBef>
            </a:pPr>
            <a:endParaRPr lang="en-US" sz="2040" dirty="0"/>
          </a:p>
        </p:txBody>
      </p:sp>
      <p:sp>
        <p:nvSpPr>
          <p:cNvPr id="2" name="Rectangle 1"/>
          <p:cNvSpPr/>
          <p:nvPr/>
        </p:nvSpPr>
        <p:spPr>
          <a:xfrm>
            <a:off x="1642224" y="4564046"/>
            <a:ext cx="3204609" cy="380995"/>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t" anchorCtr="0" forceAA="0" compatLnSpc="1">
            <a:prstTxWarp prst="textNoShape">
              <a:avLst/>
            </a:prstTxWarp>
            <a:noAutofit/>
          </a:bodyPr>
          <a:lstStyle/>
          <a:p>
            <a:pPr algn="ctr">
              <a:lnSpc>
                <a:spcPct val="90000"/>
              </a:lnSpc>
              <a:spcBef>
                <a:spcPts val="612"/>
              </a:spcBef>
            </a:pPr>
            <a:endParaRPr lang="en-US" sz="2040" dirty="0"/>
          </a:p>
        </p:txBody>
      </p:sp>
      <p:sp>
        <p:nvSpPr>
          <p:cNvPr id="3" name="Title 2"/>
          <p:cNvSpPr>
            <a:spLocks noGrp="1"/>
          </p:cNvSpPr>
          <p:nvPr>
            <p:ph type="title"/>
          </p:nvPr>
        </p:nvSpPr>
        <p:spPr/>
        <p:txBody>
          <a:bodyPr/>
          <a:lstStyle/>
          <a:p>
            <a:r>
              <a:rPr lang="en-US" dirty="0"/>
              <a:t>Testing for Capabilities</a:t>
            </a:r>
          </a:p>
        </p:txBody>
      </p:sp>
      <p:sp>
        <p:nvSpPr>
          <p:cNvPr id="6" name="Rectangle 5"/>
          <p:cNvSpPr/>
          <p:nvPr/>
        </p:nvSpPr>
        <p:spPr>
          <a:xfrm>
            <a:off x="1642223" y="2320290"/>
            <a:ext cx="6216473" cy="3107646"/>
          </a:xfrm>
          <a:prstGeom prst="rect">
            <a:avLst/>
          </a:prstGeom>
        </p:spPr>
        <p:txBody>
          <a:bodyPr>
            <a:spAutoFit/>
          </a:bodyPr>
          <a:lstStyle/>
          <a:p>
            <a:r>
              <a:rPr lang="en-US" sz="2400" dirty="0">
                <a:solidFill>
                  <a:schemeClr val="tx2"/>
                </a:solidFill>
                <a:latin typeface="Consolas" panose="020B0609020204030204" pitchFamily="49" charset="0"/>
                <a:cs typeface="Consolas" panose="020B0609020204030204" pitchFamily="49" charset="0"/>
              </a:rPr>
              <a:t>IsApiContractPresent</a:t>
            </a:r>
          </a:p>
          <a:p>
            <a:r>
              <a:rPr lang="en-US" sz="2400" dirty="0">
                <a:solidFill>
                  <a:schemeClr val="tx2"/>
                </a:solidFill>
                <a:latin typeface="Consolas" panose="020B0609020204030204" pitchFamily="49" charset="0"/>
                <a:cs typeface="Consolas" panose="020B0609020204030204" pitchFamily="49" charset="0"/>
              </a:rPr>
              <a:t>IsEnumNamedValuePresent</a:t>
            </a:r>
          </a:p>
          <a:p>
            <a:r>
              <a:rPr lang="en-US" sz="2400" dirty="0">
                <a:solidFill>
                  <a:schemeClr val="tx2"/>
                </a:solidFill>
                <a:latin typeface="Consolas" panose="020B0609020204030204" pitchFamily="49" charset="0"/>
                <a:cs typeface="Consolas" panose="020B0609020204030204" pitchFamily="49" charset="0"/>
              </a:rPr>
              <a:t>IsEventPresent</a:t>
            </a:r>
          </a:p>
          <a:p>
            <a:r>
              <a:rPr lang="en-US" sz="2400" dirty="0">
                <a:solidFill>
                  <a:schemeClr val="tx2"/>
                </a:solidFill>
                <a:latin typeface="Consolas" panose="020B0609020204030204" pitchFamily="49" charset="0"/>
                <a:cs typeface="Consolas" panose="020B0609020204030204" pitchFamily="49" charset="0"/>
              </a:rPr>
              <a:t>IsMethodPresent</a:t>
            </a:r>
          </a:p>
          <a:p>
            <a:r>
              <a:rPr lang="en-US" sz="2400" dirty="0">
                <a:solidFill>
                  <a:schemeClr val="tx2"/>
                </a:solidFill>
                <a:latin typeface="Consolas" panose="020B0609020204030204" pitchFamily="49" charset="0"/>
                <a:cs typeface="Consolas" panose="020B0609020204030204" pitchFamily="49" charset="0"/>
              </a:rPr>
              <a:t>IsPropertyPresent</a:t>
            </a:r>
          </a:p>
          <a:p>
            <a:r>
              <a:rPr lang="en-US" sz="2400" dirty="0">
                <a:solidFill>
                  <a:schemeClr val="tx2"/>
                </a:solidFill>
                <a:latin typeface="Consolas" panose="020B0609020204030204" pitchFamily="49" charset="0"/>
                <a:cs typeface="Consolas" panose="020B0609020204030204" pitchFamily="49" charset="0"/>
              </a:rPr>
              <a:t>IsReadOnlyPropertyPresent</a:t>
            </a:r>
          </a:p>
          <a:p>
            <a:r>
              <a:rPr lang="en-US" sz="2400" dirty="0">
                <a:solidFill>
                  <a:schemeClr val="tx2"/>
                </a:solidFill>
                <a:latin typeface="Consolas" panose="020B0609020204030204" pitchFamily="49" charset="0"/>
                <a:cs typeface="Consolas" panose="020B0609020204030204" pitchFamily="49" charset="0"/>
              </a:rPr>
              <a:t>IsTypePresent</a:t>
            </a:r>
          </a:p>
          <a:p>
            <a:r>
              <a:rPr lang="en-US" sz="2400" dirty="0">
                <a:solidFill>
                  <a:schemeClr val="tx2"/>
                </a:solidFill>
                <a:latin typeface="Consolas" panose="020B0609020204030204" pitchFamily="49" charset="0"/>
                <a:cs typeface="Consolas" panose="020B0609020204030204" pitchFamily="49" charset="0"/>
              </a:rPr>
              <a:t>IsWriteablePropertyPresent</a:t>
            </a:r>
          </a:p>
        </p:txBody>
      </p:sp>
      <p:sp>
        <p:nvSpPr>
          <p:cNvPr id="7" name="Rectangle 6"/>
          <p:cNvSpPr/>
          <p:nvPr/>
        </p:nvSpPr>
        <p:spPr>
          <a:xfrm>
            <a:off x="427120" y="1467772"/>
            <a:ext cx="9870306" cy="596416"/>
          </a:xfrm>
          <a:prstGeom prst="rect">
            <a:avLst/>
          </a:prstGeom>
        </p:spPr>
        <p:txBody>
          <a:bodyPr wrap="none">
            <a:spAutoFit/>
          </a:bodyPr>
          <a:lstStyle/>
          <a:p>
            <a:r>
              <a:rPr lang="en-US" sz="3200" dirty="0">
                <a:solidFill>
                  <a:srgbClr val="000000"/>
                </a:solidFill>
                <a:highlight>
                  <a:srgbClr val="FFFFFF"/>
                </a:highlight>
                <a:latin typeface="Consolas" panose="020B0609020204030204" pitchFamily="49" charset="0"/>
              </a:rPr>
              <a:t>Windows.Foundation.Metadata.</a:t>
            </a:r>
            <a:r>
              <a:rPr lang="en-US" sz="3200" dirty="0">
                <a:solidFill>
                  <a:srgbClr val="2B91AF"/>
                </a:solidFill>
                <a:highlight>
                  <a:srgbClr val="FFFFFF"/>
                </a:highlight>
                <a:latin typeface="Consolas" panose="020B0609020204030204" pitchFamily="49" charset="0"/>
              </a:rPr>
              <a:t>ApiInformation</a:t>
            </a:r>
            <a:endParaRPr lang="en-US" sz="3200" dirty="0"/>
          </a:p>
        </p:txBody>
      </p:sp>
      <p:sp>
        <p:nvSpPr>
          <p:cNvPr id="4" name="Slide Number Placeholder 3"/>
          <p:cNvSpPr>
            <a:spLocks noGrp="1"/>
          </p:cNvSpPr>
          <p:nvPr>
            <p:ph type="sldNum" sz="quarter" idx="12"/>
          </p:nvPr>
        </p:nvSpPr>
        <p:spPr/>
        <p:txBody>
          <a:bodyPr/>
          <a:lstStyle/>
          <a:p>
            <a:fld id="{AFFF257A-30C5-4AFB-911B-BE4CEEA1EA82}" type="slidenum">
              <a:rPr lang="en-US" smtClean="0">
                <a:solidFill>
                  <a:prstClr val="black">
                    <a:tint val="75000"/>
                  </a:prstClr>
                </a:solidFill>
              </a:rPr>
              <a:pPr/>
              <a:t>7</a:t>
            </a:fld>
            <a:endParaRPr lang="en-US" dirty="0">
              <a:solidFill>
                <a:prstClr val="black">
                  <a:tint val="75000"/>
                </a:prstClr>
              </a:solidFill>
            </a:endParaRPr>
          </a:p>
        </p:txBody>
      </p:sp>
    </p:spTree>
    <p:extLst>
      <p:ext uri="{BB962C8B-B14F-4D97-AF65-F5344CB8AC3E}">
        <p14:creationId xmlns:p14="http://schemas.microsoft.com/office/powerpoint/2010/main" val="960194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 Capabilities at Runtime</a:t>
            </a:r>
          </a:p>
        </p:txBody>
      </p:sp>
      <p:sp>
        <p:nvSpPr>
          <p:cNvPr id="5" name="Text Placeholder 4"/>
          <p:cNvSpPr>
            <a:spLocks noGrp="1"/>
          </p:cNvSpPr>
          <p:nvPr>
            <p:ph type="body" sz="quarter" idx="10"/>
          </p:nvPr>
        </p:nvSpPr>
        <p:spPr/>
        <p:txBody>
          <a:bodyPr/>
          <a:lstStyle/>
          <a:p>
            <a:r>
              <a:rPr lang="en-GB" dirty="0"/>
              <a:t>Use Adaptive Code to light-up your app on specific devices</a:t>
            </a:r>
            <a:endParaRPr lang="en-US" dirty="0"/>
          </a:p>
        </p:txBody>
      </p:sp>
      <p:sp>
        <p:nvSpPr>
          <p:cNvPr id="2" name="Slide Number Placeholder 1"/>
          <p:cNvSpPr>
            <a:spLocks noGrp="1"/>
          </p:cNvSpPr>
          <p:nvPr>
            <p:ph type="sldNum" sz="quarter" idx="12"/>
          </p:nvPr>
        </p:nvSpPr>
        <p:spPr/>
        <p:txBody>
          <a:bodyPr/>
          <a:lstStyle/>
          <a:p>
            <a:fld id="{AFFF257A-30C5-4AFB-911B-BE4CEEA1EA82}" type="slidenum">
              <a:rPr lang="en-US" smtClean="0"/>
              <a:pPr/>
              <a:t>8</a:t>
            </a:fld>
            <a:endParaRPr lang="en-US" dirty="0"/>
          </a:p>
        </p:txBody>
      </p:sp>
      <p:sp>
        <p:nvSpPr>
          <p:cNvPr id="6" name="Rectangle 5"/>
          <p:cNvSpPr/>
          <p:nvPr/>
        </p:nvSpPr>
        <p:spPr>
          <a:xfrm>
            <a:off x="1764" y="2793246"/>
            <a:ext cx="12432948" cy="2670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t" anchorCtr="0" forceAA="0" compatLnSpc="1">
            <a:prstTxWarp prst="textNoShape">
              <a:avLst/>
            </a:prstTxWarp>
            <a:noAutofit/>
          </a:bodyPr>
          <a:lstStyle/>
          <a:p>
            <a:pPr marL="471114" lvl="3">
              <a:lnSpc>
                <a:spcPct val="107000"/>
              </a:lnSpc>
            </a:pP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var </a:t>
            </a:r>
            <a:r>
              <a:rPr lang="en-US" sz="2400" dirty="0">
                <a:solidFill>
                  <a:srgbClr val="000000"/>
                </a:solidFill>
                <a:highlight>
                  <a:srgbClr val="FFFFFF"/>
                </a:highlight>
                <a:latin typeface="Consolas" panose="020B0609020204030204" pitchFamily="49" charset="0"/>
                <a:cs typeface="Consolas" panose="020B0609020204030204" pitchFamily="49" charset="0"/>
              </a:rPr>
              <a:t>api</a:t>
            </a:r>
            <a:r>
              <a:rPr lang="en-US" sz="2400" dirty="0">
                <a:solidFill>
                  <a:srgbClr val="2B91AF"/>
                </a:solidFill>
                <a:latin typeface="Consolas" panose="020B0609020204030204" pitchFamily="49" charset="0"/>
                <a:ea typeface="Calibri" panose="020F0502020204030204" pitchFamily="34" charset="0"/>
                <a:cs typeface="Consolas" panose="020B0609020204030204" pitchFamily="49" charset="0"/>
              </a:rPr>
              <a:t> </a:t>
            </a:r>
            <a:r>
              <a:rPr lang="en-US" sz="2400" dirty="0">
                <a:solidFill>
                  <a:schemeClr val="tx2"/>
                </a:solidFill>
                <a:latin typeface="Consolas" panose="020B0609020204030204" pitchFamily="49" charset="0"/>
                <a:ea typeface="Calibri" panose="020F0502020204030204" pitchFamily="34" charset="0"/>
                <a:cs typeface="Consolas" panose="020B0609020204030204" pitchFamily="49" charset="0"/>
              </a:rPr>
              <a:t>=</a:t>
            </a:r>
            <a:r>
              <a:rPr lang="en-US" sz="2400" dirty="0">
                <a:solidFill>
                  <a:srgbClr val="2B91AF"/>
                </a:solidFill>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A31515"/>
                </a:solidFill>
                <a:highlight>
                  <a:srgbClr val="FFFFFF"/>
                </a:highlight>
                <a:latin typeface="Consolas" panose="020B0609020204030204" pitchFamily="49" charset="0"/>
                <a:cs typeface="Consolas" panose="020B0609020204030204" pitchFamily="49" charset="0"/>
              </a:rPr>
              <a:t>"Windows.Phone.UI.Input.HardwareButtons";</a:t>
            </a:r>
          </a:p>
          <a:p>
            <a:pPr marL="471114" lvl="3">
              <a:lnSpc>
                <a:spcPct val="107000"/>
              </a:lnSpc>
            </a:pP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(Windows.Foundation.Metadata.</a:t>
            </a:r>
            <a:r>
              <a:rPr lang="en-US" sz="2400" dirty="0">
                <a:solidFill>
                  <a:srgbClr val="2B91AF"/>
                </a:solidFill>
                <a:latin typeface="Consolas" panose="020B0609020204030204" pitchFamily="49" charset="0"/>
                <a:ea typeface="Calibri" panose="020F0502020204030204" pitchFamily="34" charset="0"/>
                <a:cs typeface="Consolas" panose="020B0609020204030204" pitchFamily="49" charset="0"/>
              </a:rPr>
              <a:t>ApiInformation</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.IsTypePresent(api))</a:t>
            </a:r>
          </a:p>
          <a:p>
            <a:pPr marL="471114" lvl="3">
              <a:lnSpc>
                <a:spcPct val="107000"/>
              </a:lnSpc>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onsolas" panose="020B0609020204030204" pitchFamily="49" charset="0"/>
              <a:ea typeface="Calibri" panose="020F0502020204030204" pitchFamily="34" charset="0"/>
              <a:cs typeface="Consolas" panose="020B0609020204030204" pitchFamily="49" charset="0"/>
            </a:endParaRPr>
          </a:p>
          <a:p>
            <a:pPr marL="471114" lvl="4">
              <a:lnSpc>
                <a:spcPct val="107000"/>
              </a:lnSpc>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Windows.Phone.UI.Input.</a:t>
            </a:r>
            <a:r>
              <a:rPr lang="en-US" sz="2400" dirty="0">
                <a:solidFill>
                  <a:srgbClr val="2B91AF"/>
                </a:solidFill>
                <a:latin typeface="Consolas" panose="020B0609020204030204" pitchFamily="49" charset="0"/>
                <a:ea typeface="Calibri" panose="020F0502020204030204" pitchFamily="34" charset="0"/>
                <a:cs typeface="Consolas" panose="020B0609020204030204" pitchFamily="49" charset="0"/>
              </a:rPr>
              <a:t>HardwareButtons</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.CameraPressed </a:t>
            </a:r>
            <a:b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b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 CameraButtonPressed;</a:t>
            </a:r>
          </a:p>
          <a:p>
            <a:pPr marL="471114" lvl="4">
              <a:lnSpc>
                <a:spcPct val="107000"/>
              </a:lnSpc>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p:txBody>
      </p:sp>
      <p:sp>
        <p:nvSpPr>
          <p:cNvPr id="7" name="Rectangle 6"/>
          <p:cNvSpPr/>
          <p:nvPr/>
        </p:nvSpPr>
        <p:spPr>
          <a:xfrm>
            <a:off x="1113562" y="3268695"/>
            <a:ext cx="10818866" cy="457136"/>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1" tIns="111896" rIns="139871" bIns="111896" numCol="1" spcCol="0" rtlCol="0" fromWordArt="0" anchor="t" anchorCtr="0" forceAA="0" compatLnSpc="1">
            <a:prstTxWarp prst="textNoShape">
              <a:avLst/>
            </a:prstTxWarp>
            <a:noAutofit/>
          </a:bodyPr>
          <a:lstStyle/>
          <a:p>
            <a:pPr algn="ctr">
              <a:lnSpc>
                <a:spcPct val="90000"/>
              </a:lnSpc>
              <a:spcBef>
                <a:spcPts val="612"/>
              </a:spcBef>
            </a:pPr>
            <a:endParaRPr lang="en-US" sz="2040" dirty="0"/>
          </a:p>
        </p:txBody>
      </p:sp>
    </p:spTree>
    <p:extLst>
      <p:ext uri="{BB962C8B-B14F-4D97-AF65-F5344CB8AC3E}">
        <p14:creationId xmlns:p14="http://schemas.microsoft.com/office/powerpoint/2010/main" val="4013898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Tiles = Shell to View and Start Apps</a:t>
            </a:r>
          </a:p>
        </p:txBody>
      </p:sp>
      <p:sp>
        <p:nvSpPr>
          <p:cNvPr id="5" name="Text Placeholder 4"/>
          <p:cNvSpPr>
            <a:spLocks noGrp="1"/>
          </p:cNvSpPr>
          <p:nvPr>
            <p:ph type="body" sz="quarter" idx="13"/>
          </p:nvPr>
        </p:nvSpPr>
        <p:spPr>
          <a:xfrm>
            <a:off x="410405" y="1165754"/>
            <a:ext cx="11398029" cy="1109535"/>
          </a:xfrm>
        </p:spPr>
        <p:txBody>
          <a:bodyPr/>
          <a:lstStyle/>
          <a:p>
            <a:endParaRPr lang="en-US" dirty="0"/>
          </a:p>
          <a:p>
            <a:endParaRPr lang="en-US" dirty="0"/>
          </a:p>
        </p:txBody>
      </p:sp>
      <p:pic>
        <p:nvPicPr>
          <p:cNvPr id="3" name="Picture 2"/>
          <p:cNvPicPr>
            <a:picLocks noChangeAspect="1"/>
          </p:cNvPicPr>
          <p:nvPr/>
        </p:nvPicPr>
        <p:blipFill>
          <a:blip r:embed="rId3"/>
          <a:stretch>
            <a:fillRect/>
          </a:stretch>
        </p:blipFill>
        <p:spPr>
          <a:xfrm>
            <a:off x="580238" y="1211588"/>
            <a:ext cx="10437919" cy="5152294"/>
          </a:xfrm>
          <a:prstGeom prst="rect">
            <a:avLst/>
          </a:prstGeom>
        </p:spPr>
      </p:pic>
      <p:sp>
        <p:nvSpPr>
          <p:cNvPr id="8" name="Slide Number Placeholder 7"/>
          <p:cNvSpPr>
            <a:spLocks noGrp="1"/>
          </p:cNvSpPr>
          <p:nvPr>
            <p:ph type="sldNum" sz="quarter" idx="12"/>
          </p:nvPr>
        </p:nvSpPr>
        <p:spPr/>
        <p:txBody>
          <a:bodyPr/>
          <a:lstStyle/>
          <a:p>
            <a:pPr defTabSz="932479"/>
            <a:fld id="{AFFF257A-30C5-4AFB-911B-BE4CEEA1EA82}" type="slidenum">
              <a:rPr lang="en-US" smtClean="0">
                <a:solidFill>
                  <a:prstClr val="black">
                    <a:tint val="75000"/>
                  </a:prstClr>
                </a:solidFill>
              </a:rPr>
              <a:pPr defTabSz="932479"/>
              <a:t>9</a:t>
            </a:fld>
            <a:endParaRPr lang="en-US" dirty="0">
              <a:solidFill>
                <a:prstClr val="black">
                  <a:tint val="75000"/>
                </a:prstClr>
              </a:solidFill>
            </a:endParaRPr>
          </a:p>
        </p:txBody>
      </p:sp>
    </p:spTree>
    <p:extLst>
      <p:ext uri="{BB962C8B-B14F-4D97-AF65-F5344CB8AC3E}">
        <p14:creationId xmlns:p14="http://schemas.microsoft.com/office/powerpoint/2010/main" val="84957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ne Marketing White Template 16x9">
  <a:themeElements>
    <a:clrScheme name="Custom 13">
      <a:dk1>
        <a:srgbClr val="505050"/>
      </a:dk1>
      <a:lt1>
        <a:srgbClr val="FFFFFF"/>
      </a:lt1>
      <a:dk2>
        <a:srgbClr val="68217A"/>
      </a:dk2>
      <a:lt2>
        <a:srgbClr val="D2D2D2"/>
      </a:lt2>
      <a:accent1>
        <a:srgbClr val="B4009E"/>
      </a:accent1>
      <a:accent2>
        <a:srgbClr val="DC3C00"/>
      </a:accent2>
      <a:accent3>
        <a:srgbClr val="68217A"/>
      </a:accent3>
      <a:accent4>
        <a:srgbClr val="737373"/>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14_One_Marketing_Template_White_16x9_final.potx" id="{E5218CF9-803C-4A06-B0B1-3C20ACCD64EA}" vid="{6BDE5C73-3C96-4D20-B43A-8521899DD8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7B602D73560A84ABF7C2DAF91442DC9" ma:contentTypeVersion="1" ma:contentTypeDescription="Create a new document." ma:contentTypeScope="" ma:versionID="aae381d66fbfd14a3fddcf59d2cc6916">
  <xsd:schema xmlns:xsd="http://www.w3.org/2001/XMLSchema" xmlns:xs="http://www.w3.org/2001/XMLSchema" xmlns:p="http://schemas.microsoft.com/office/2006/metadata/properties" xmlns:ns3="506cb356-9f01-424f-bc50-987c5791f368" targetNamespace="http://schemas.microsoft.com/office/2006/metadata/properties" ma:root="true" ma:fieldsID="af45e4cad795797cef85a4134c73c653" ns3:_="">
    <xsd:import namespace="506cb356-9f01-424f-bc50-987c5791f368"/>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6cb356-9f01-424f-bc50-987c5791f36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506cb356-9f01-424f-bc50-987c5791f368"/>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794B33B-B0BB-4EBC-A328-B2AD1C3143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6cb356-9f01-424f-bc50-987c5791f3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TechDay%202014%2016x9</Template>
  <TotalTime>569</TotalTime>
  <Words>4203</Words>
  <Application>Microsoft Office PowerPoint</Application>
  <PresentationFormat>Custom</PresentationFormat>
  <Paragraphs>723</Paragraphs>
  <Slides>39</Slides>
  <Notes>39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Arial</vt:lpstr>
      <vt:lpstr>Calibri</vt:lpstr>
      <vt:lpstr>Consolas</vt:lpstr>
      <vt:lpstr>Courier New</vt:lpstr>
      <vt:lpstr>Segoe</vt:lpstr>
      <vt:lpstr>Segoe Light</vt:lpstr>
      <vt:lpstr>Segoe UI</vt:lpstr>
      <vt:lpstr>Segoe UI Light</vt:lpstr>
      <vt:lpstr>Segoe UI Semibold</vt:lpstr>
      <vt:lpstr>Wingdings</vt:lpstr>
      <vt:lpstr>One Marketing White Template 16x9</vt:lpstr>
      <vt:lpstr>Make you mobile app live with Notification Hub and Tiles</vt:lpstr>
      <vt:lpstr>Platform Convergence Journey</vt:lpstr>
      <vt:lpstr>PowerPoint Presentation</vt:lpstr>
      <vt:lpstr>Universal Windows Platform</vt:lpstr>
      <vt:lpstr>Platform Extensions</vt:lpstr>
      <vt:lpstr>Windows App</vt:lpstr>
      <vt:lpstr>Testing for Capabilities</vt:lpstr>
      <vt:lpstr>Test Capabilities at Runtime</vt:lpstr>
      <vt:lpstr>Tiles = Shell to View and Start Apps</vt:lpstr>
      <vt:lpstr>Tile Templates</vt:lpstr>
      <vt:lpstr>Adaptive Tile Template</vt:lpstr>
      <vt:lpstr>Adaptive Tile Template (continued)</vt:lpstr>
      <vt:lpstr>Adaptive Tile States</vt:lpstr>
      <vt:lpstr>Adaptive Tile Elements and Composition</vt:lpstr>
      <vt:lpstr>PowerPoint Presentation</vt:lpstr>
      <vt:lpstr>Adaptive Toast Scenarios</vt:lpstr>
      <vt:lpstr>Toast Templates</vt:lpstr>
      <vt:lpstr>Adaptive Toast Template (continued)</vt:lpstr>
      <vt:lpstr>Adaptive Toast Template (continued)</vt:lpstr>
      <vt:lpstr>PowerPoint Presentation</vt:lpstr>
      <vt:lpstr>Action Center and Quick Actions</vt:lpstr>
      <vt:lpstr>Action Center – User Experience</vt:lpstr>
      <vt:lpstr>Notification Hub. From Any Back-End to All Mobile Platforms</vt:lpstr>
      <vt:lpstr>Different types of Notifications</vt:lpstr>
      <vt:lpstr>Mobile Push Is Everywhere</vt:lpstr>
      <vt:lpstr>Push Notification Lifecycle</vt:lpstr>
      <vt:lpstr>Challenges of Push Notifications</vt:lpstr>
      <vt:lpstr>Using Notification Hubs</vt:lpstr>
      <vt:lpstr>Advantages of Using Notification Hubs</vt:lpstr>
      <vt:lpstr>Case Studies</vt:lpstr>
      <vt:lpstr>PowerPoint Presentation</vt:lpstr>
      <vt:lpstr>Steps to Create Your Windows 10 to Send/Receive Notifications</vt:lpstr>
      <vt:lpstr>Basic Windows 10 App For Sending  Notifications</vt:lpstr>
      <vt:lpstr>Basic Windows 10 App For Sending Notifications</vt:lpstr>
      <vt:lpstr>Code Snippets</vt:lpstr>
      <vt:lpstr>PowerPoint Presentation</vt:lpstr>
      <vt:lpstr>Tags</vt:lpstr>
      <vt:lpstr>Some Snippets</vt:lpstr>
      <vt:lpstr>PowerPoint Presentation</vt:lpstr>
    </vt:vector>
  </TitlesOfParts>
  <Manager>&lt;Speech writer name goes here&gt;</Manager>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TechDay 2014 - Lithuania, Estonia, Latvia</dc:title>
  <dc:subject>Microsoft TechDay 2014</dc:subject>
  <dc:creator>Helena Kivi-Rannik</dc:creator>
  <cp:keywords>Microsoft, TechDay 2016, Baltics, Estonia, Latvia, Lithuania</cp:keywords>
  <dc:description/>
  <cp:lastModifiedBy>Igor Sychev</cp:lastModifiedBy>
  <cp:revision>71</cp:revision>
  <dcterms:created xsi:type="dcterms:W3CDTF">2014-10-08T19:47:08Z</dcterms:created>
  <dcterms:modified xsi:type="dcterms:W3CDTF">2016-03-31T13:29:25Z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0x01010007B602D73560A84ABF7C2DAF91442DC9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Campaign">
    <vt:lpwstr/>
  </property>
  <property fmtid="{D5CDD505-2E9C-101B-9397-08002B2CF9AE}" pid="8" name="Event_x0020_Location">
    <vt:lpwstr/>
  </property>
  <property fmtid="{D5CDD505-2E9C-101B-9397-08002B2CF9AE}" pid="9" name="Audience1">
    <vt:lpwstr/>
  </property>
  <property fmtid="{D5CDD505-2E9C-101B-9397-08002B2CF9AE}" pid="10" name="Event_x0020_Name">
    <vt:lpwstr/>
  </property>
  <property fmtid="{D5CDD505-2E9C-101B-9397-08002B2CF9AE}" pid="11" name="Event_x0020_Venue">
    <vt:lpwstr/>
  </property>
  <property fmtid="{D5CDD505-2E9C-101B-9397-08002B2CF9AE}" pid="12" name="TaxKeyword">
    <vt:lpwstr>43;#brand guidelines|869c67fb-4ae4-4cf1-8315-33fbb28a6230;#44;#Presentation templates|33e5c5e2-5533-41ae-8af5-5dff082cf2c2;#45;#One Microsoft|cabe8709-bd7f-4dfe-8206-74f7b5655238</vt:lpwstr>
  </property>
  <property fmtid="{D5CDD505-2E9C-101B-9397-08002B2CF9AE}" pid="13" name="Event Name">
    <vt:lpwstr/>
  </property>
  <property fmtid="{D5CDD505-2E9C-101B-9397-08002B2CF9AE}" pid="14" name="Event Location">
    <vt:lpwstr/>
  </property>
  <property fmtid="{D5CDD505-2E9C-101B-9397-08002B2CF9AE}" pid="15" name="Event Venue">
    <vt:lpwstr/>
  </property>
</Properties>
</file>